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05" r:id="rId2"/>
    <p:sldId id="337" r:id="rId3"/>
    <p:sldId id="299" r:id="rId4"/>
    <p:sldId id="300" r:id="rId5"/>
    <p:sldId id="309" r:id="rId6"/>
    <p:sldId id="301" r:id="rId7"/>
    <p:sldId id="310" r:id="rId8"/>
    <p:sldId id="311" r:id="rId9"/>
    <p:sldId id="312" r:id="rId10"/>
    <p:sldId id="313" r:id="rId11"/>
    <p:sldId id="314" r:id="rId12"/>
    <p:sldId id="315" r:id="rId13"/>
    <p:sldId id="319" r:id="rId14"/>
    <p:sldId id="320" r:id="rId15"/>
    <p:sldId id="321" r:id="rId16"/>
    <p:sldId id="322" r:id="rId17"/>
    <p:sldId id="333" r:id="rId18"/>
    <p:sldId id="334" r:id="rId19"/>
    <p:sldId id="335" r:id="rId20"/>
    <p:sldId id="336" r:id="rId21"/>
    <p:sldId id="338" r:id="rId22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561" autoAdjust="0"/>
  </p:normalViewPr>
  <p:slideViewPr>
    <p:cSldViewPr>
      <p:cViewPr varScale="1">
        <p:scale>
          <a:sx n="83" d="100"/>
          <a:sy n="83" d="100"/>
        </p:scale>
        <p:origin x="1378" y="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2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433BD-C7E2-4D41-B881-FA6DCF7005CE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0C3F2-E366-4344-B8CB-12448C25C51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125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ADFC8-AED1-4BE5-9E2A-E3425E4C0C95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C5A7F-CEC8-46EF-B101-B80498673DB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53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07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90CF15-C91D-4221-A6F6-82FF7C47457E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7EE9AB-D54D-43A8-9723-D009B60D3B98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ja-JP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6C5A7F-CEC8-46EF-B101-B80498673DB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379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EFD435-8B71-424B-85FE-0909A89E57B9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482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8C7174-00B4-40C8-A260-C078318687C5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584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CE649E6-A263-45EA-ABB8-E6B6716E12EA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68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39EC394-663C-4D9C-9AA6-EFC03CFF17EF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AC6C303-C6DE-4A4A-B538-EEBCFC051425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ja-JP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6" y="4689475"/>
            <a:ext cx="4945063" cy="4443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ja-JP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AC6C303-C6DE-4A4A-B538-EEBCFC051425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ja-JP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6" y="4689475"/>
            <a:ext cx="4945063" cy="4443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ja-JP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AC6C303-C6DE-4A4A-B538-EEBCFC051425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ja-JP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6" y="4689475"/>
            <a:ext cx="4945063" cy="4443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ja-JP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AC6C303-C6DE-4A4A-B538-EEBCFC051425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ja-JP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6" y="4689475"/>
            <a:ext cx="4945063" cy="4443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E3135-3863-486A-9E8E-16237E1965D3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07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90CF15-C91D-4221-A6F6-82FF7C47457E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E3135-3863-486A-9E8E-16237E1965D3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5F02C-E7AD-4714-AA81-E91181D42F5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6C5A7F-CEC8-46EF-B101-B80498673DB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5F02C-E7AD-4714-AA81-E91181D42F54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5F02C-E7AD-4714-AA81-E91181D42F54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7EE9AB-D54D-43A8-9723-D009B60D3B98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ja-JP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7EE9AB-D54D-43A8-9723-D009B60D3B98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22932-3D28-4E88-A1F0-413DB1B37D11}" type="datetimeFigureOut">
              <a:rPr kumimoji="1" lang="ja-JP" altLang="en-US" smtClean="0"/>
              <a:pPr/>
              <a:t>2019/6/4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B3997-C308-45DF-8FB1-4B4FA69B8E5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18.wmf"/><Relationship Id="rId10" Type="http://schemas.openxmlformats.org/officeDocument/2006/relationships/image" Target="../media/image21.pn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1.pn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23.wmf"/><Relationship Id="rId10" Type="http://schemas.openxmlformats.org/officeDocument/2006/relationships/image" Target="../media/image25.wmf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26.wmf"/><Relationship Id="rId10" Type="http://schemas.openxmlformats.org/officeDocument/2006/relationships/image" Target="../media/image31.wmf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3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5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1"/>
          <p:cNvSpPr txBox="1">
            <a:spLocks/>
          </p:cNvSpPr>
          <p:nvPr/>
        </p:nvSpPr>
        <p:spPr>
          <a:xfrm>
            <a:off x="6424" y="1412776"/>
            <a:ext cx="9144000" cy="3600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j-cs"/>
              </a:rPr>
              <a:t>Fishery Population</a:t>
            </a:r>
            <a:r>
              <a:rPr kumimoji="1" lang="en-US" altLang="ja-JP" sz="28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j-cs"/>
              </a:rPr>
              <a:t> Analysis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800" baseline="0" dirty="0">
              <a:solidFill>
                <a:srgbClr val="C00000"/>
              </a:solidFill>
              <a:latin typeface="HG丸ｺﾞｼｯｸM-PRO" pitchFamily="50" charset="-128"/>
              <a:ea typeface="HG丸ｺﾞｼｯｸM-PRO" pitchFamily="50" charset="-128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 err="1">
                <a:latin typeface="HG丸ｺﾞｼｯｸM-PRO" pitchFamily="50" charset="-128"/>
                <a:ea typeface="HG丸ｺﾞｼｯｸM-PRO" pitchFamily="50" charset="-128"/>
                <a:cs typeface="+mj-cs"/>
              </a:rPr>
              <a:t>Toshihide</a:t>
            </a:r>
            <a:r>
              <a:rPr lang="en-US" altLang="ja-JP" sz="2800" dirty="0">
                <a:latin typeface="HG丸ｺﾞｼｯｸM-PRO" pitchFamily="50" charset="-128"/>
                <a:ea typeface="HG丸ｺﾞｼｯｸM-PRO" pitchFamily="50" charset="-128"/>
                <a:cs typeface="+mj-cs"/>
              </a:rPr>
              <a:t> KITAKADO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800" dirty="0">
              <a:latin typeface="HG丸ｺﾞｼｯｸM-PRO" pitchFamily="50" charset="-128"/>
              <a:ea typeface="HG丸ｺﾞｼｯｸM-PRO" pitchFamily="50" charset="-128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j-cs"/>
              </a:rPr>
              <a:t> </a:t>
            </a:r>
            <a:r>
              <a:rPr kumimoji="1" lang="en-US" altLang="ja-JP" sz="2800" b="0" i="0" u="none" strike="noStrike" kern="1200" cap="none" spc="0" normalizeH="0" noProof="0" dirty="0" err="1">
                <a:ln>
                  <a:noFill/>
                </a:ln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j-cs"/>
              </a:rPr>
              <a:t>Lec</a:t>
            </a:r>
            <a:r>
              <a:rPr kumimoji="1" lang="en-US" altLang="ja-JP" sz="2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HG丸ｺﾞｼｯｸM-PRO" pitchFamily="50" charset="-128"/>
                <a:ea typeface="HG丸ｺﾞｼｯｸM-PRO" pitchFamily="50" charset="-128"/>
                <a:cs typeface="+mj-cs"/>
              </a:rPr>
              <a:t> 7&amp;8 Regression</a:t>
            </a:r>
            <a:r>
              <a:rPr lang="ja-JP" altLang="en-US" sz="2800" dirty="0">
                <a:latin typeface="HG丸ｺﾞｼｯｸM-PRO" pitchFamily="50" charset="-128"/>
                <a:ea typeface="HG丸ｺﾞｼｯｸM-PRO" pitchFamily="50" charset="-128"/>
                <a:cs typeface="+mj-cs"/>
              </a:rPr>
              <a:t> </a:t>
            </a:r>
            <a:r>
              <a:rPr lang="en-US" altLang="ja-JP" sz="2800" dirty="0">
                <a:latin typeface="HG丸ｺﾞｼｯｸM-PRO" pitchFamily="50" charset="-128"/>
                <a:ea typeface="HG丸ｺﾞｼｯｸM-PRO" pitchFamily="50" charset="-128"/>
                <a:cs typeface="+mj-cs"/>
              </a:rPr>
              <a:t>analyses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G丸ｺﾞｼｯｸM-PRO" pitchFamily="50" charset="-128"/>
              <a:ea typeface="HG丸ｺﾞｼｯｸM-PRO" pitchFamily="50" charset="-128"/>
              <a:cs typeface="+mj-cs"/>
            </a:endParaRPr>
          </a:p>
        </p:txBody>
      </p:sp>
      <p:grpSp>
        <p:nvGrpSpPr>
          <p:cNvPr id="2" name="グループ化 1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4" name="正方形/長方形 13"/>
            <p:cNvSpPr/>
            <p:nvPr/>
          </p:nvSpPr>
          <p:spPr>
            <a:xfrm>
              <a:off x="6012160" y="6597352"/>
              <a:ext cx="3131840" cy="2606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altLang="ja-JP" sz="1200" b="1" dirty="0"/>
                <a:t>Lec 7&amp;8 Jun 5, 2019</a:t>
              </a:r>
              <a:endParaRPr kumimoji="1" lang="ja-JP" altLang="en-US" sz="1200" b="1" dirty="0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2915816" y="6597352"/>
              <a:ext cx="3096344" cy="26064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altLang="ja-JP" sz="1200" b="1" dirty="0"/>
                <a:t>FPA</a:t>
              </a:r>
              <a:endParaRPr lang="ja-JP" altLang="en-US" sz="1200" b="1" dirty="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572000" y="0"/>
              <a:ext cx="4572000" cy="2606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0" y="0"/>
              <a:ext cx="4572000" cy="26064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 b="1" dirty="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0" y="6597352"/>
              <a:ext cx="2915816" cy="2606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b="1" dirty="0">
                  <a:latin typeface="Calibri" pitchFamily="34" charset="0"/>
                  <a:ea typeface="HG丸ｺﾞｼｯｸM-PRO" pitchFamily="50" charset="-128"/>
                </a:rPr>
                <a:t>T. Kitakado</a:t>
              </a:r>
              <a:endParaRPr lang="ja-JP" altLang="en-US" sz="1200" b="1" dirty="0">
                <a:latin typeface="Calibri" pitchFamily="34" charset="0"/>
                <a:ea typeface="HG丸ｺﾞｼｯｸM-PRO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8962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36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Estimation of growth curve (II)</a:t>
              </a:r>
              <a:endParaRPr lang="en-US" altLang="ja-JP" sz="3600" b="1" dirty="0">
                <a:solidFill>
                  <a:schemeClr val="bg1"/>
                </a:solidFill>
                <a:latin typeface="Symbol" pitchFamily="18" charset="2"/>
                <a:ea typeface="+mn-ea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sp>
        <p:nvSpPr>
          <p:cNvPr id="13316" name="テキスト ボックス 10"/>
          <p:cNvSpPr txBox="1">
            <a:spLocks noChangeArrowheads="1"/>
          </p:cNvSpPr>
          <p:nvPr/>
        </p:nvSpPr>
        <p:spPr bwMode="auto">
          <a:xfrm>
            <a:off x="214282" y="857233"/>
            <a:ext cx="878687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ja-JP" sz="2400" dirty="0" err="1"/>
              <a:t>newx</a:t>
            </a:r>
            <a:r>
              <a:rPr lang="en-US" altLang="ja-JP" sz="2400" dirty="0"/>
              <a:t>&lt;-</a:t>
            </a:r>
            <a:r>
              <a:rPr lang="en-US" altLang="ja-JP" sz="2400" dirty="0" err="1"/>
              <a:t>seq</a:t>
            </a:r>
            <a:r>
              <a:rPr lang="en-US" altLang="ja-JP" sz="2400" dirty="0"/>
              <a:t>(0,20, 0.5)</a:t>
            </a:r>
          </a:p>
          <a:p>
            <a:pPr>
              <a:buNone/>
            </a:pPr>
            <a:r>
              <a:rPr lang="en-US" altLang="ja-JP" sz="2400" dirty="0" err="1"/>
              <a:t>pred</a:t>
            </a:r>
            <a:r>
              <a:rPr lang="en-US" altLang="ja-JP" sz="2400" dirty="0"/>
              <a:t>&lt;-predict(res.nls, list(Age=</a:t>
            </a:r>
            <a:r>
              <a:rPr lang="en-US" altLang="ja-JP" sz="2400" dirty="0" err="1"/>
              <a:t>newx</a:t>
            </a:r>
            <a:r>
              <a:rPr lang="en-US" altLang="ja-JP" sz="2400" dirty="0"/>
              <a:t>), </a:t>
            </a:r>
            <a:r>
              <a:rPr lang="en-US" altLang="ja-JP" sz="2400" dirty="0" err="1"/>
              <a:t>int</a:t>
            </a:r>
            <a:r>
              <a:rPr lang="en-US" altLang="ja-JP" sz="2400" dirty="0"/>
              <a:t>="c")</a:t>
            </a:r>
          </a:p>
          <a:p>
            <a:pPr>
              <a:buNone/>
            </a:pPr>
            <a:r>
              <a:rPr lang="en-US" altLang="ja-JP" sz="2400" dirty="0">
                <a:solidFill>
                  <a:srgbClr val="FF0000"/>
                </a:solidFill>
              </a:rPr>
              <a:t>#BUT…</a:t>
            </a:r>
            <a:r>
              <a:rPr lang="ja-JP" altLang="en-US" sz="2400" dirty="0">
                <a:solidFill>
                  <a:srgbClr val="FF0000"/>
                </a:solidFill>
              </a:rPr>
              <a:t>予測値の信頼区間が自動的に出るようには未だなってない</a:t>
            </a:r>
            <a:r>
              <a:rPr lang="en-US" altLang="ja-JP" sz="2400" dirty="0">
                <a:solidFill>
                  <a:srgbClr val="FF0000"/>
                </a:solidFill>
              </a:rPr>
              <a:t>!!</a:t>
            </a:r>
          </a:p>
          <a:p>
            <a:pPr>
              <a:buNone/>
            </a:pPr>
            <a:r>
              <a:rPr lang="en-US" altLang="ja-JP" sz="2400" dirty="0">
                <a:solidFill>
                  <a:srgbClr val="FF0000"/>
                </a:solidFill>
              </a:rPr>
              <a:t>#</a:t>
            </a:r>
            <a:r>
              <a:rPr lang="ja-JP" altLang="en-US" sz="2400" dirty="0">
                <a:solidFill>
                  <a:srgbClr val="FF0000"/>
                </a:solidFill>
              </a:rPr>
              <a:t>したがってデルタ法で自ら計算</a:t>
            </a:r>
            <a:endParaRPr lang="en-US" altLang="ja-JP" sz="2400" dirty="0">
              <a:solidFill>
                <a:srgbClr val="FF0000"/>
              </a:solidFill>
            </a:endParaRPr>
          </a:p>
          <a:p>
            <a:r>
              <a:rPr lang="en-US" altLang="ja-JP" sz="2000" dirty="0" err="1"/>
              <a:t>av</a:t>
            </a:r>
            <a:r>
              <a:rPr lang="en-US" altLang="ja-JP" sz="2000" dirty="0"/>
              <a:t>&lt;-</a:t>
            </a:r>
            <a:r>
              <a:rPr lang="en-US" altLang="ja-JP" sz="2000" dirty="0" err="1"/>
              <a:t>vcov</a:t>
            </a:r>
            <a:r>
              <a:rPr lang="en-US" altLang="ja-JP" sz="2000" dirty="0"/>
              <a:t>(res.nls)</a:t>
            </a:r>
          </a:p>
          <a:p>
            <a:r>
              <a:rPr lang="en-US" altLang="ja-JP" sz="2000" dirty="0"/>
              <a:t>L&lt;-</a:t>
            </a:r>
            <a:r>
              <a:rPr lang="en-US" altLang="ja-JP" sz="2000" dirty="0" err="1"/>
              <a:t>as.numeric</a:t>
            </a:r>
            <a:r>
              <a:rPr lang="en-US" altLang="ja-JP" sz="2000" dirty="0"/>
              <a:t>(</a:t>
            </a:r>
            <a:r>
              <a:rPr lang="en-US" altLang="ja-JP" sz="2000" dirty="0" err="1"/>
              <a:t>coef</a:t>
            </a:r>
            <a:r>
              <a:rPr lang="en-US" altLang="ja-JP" sz="2000" dirty="0"/>
              <a:t>(res.nls))[1]</a:t>
            </a:r>
          </a:p>
          <a:p>
            <a:r>
              <a:rPr lang="en-US" altLang="ja-JP" sz="2000" dirty="0"/>
              <a:t>K&lt;-</a:t>
            </a:r>
            <a:r>
              <a:rPr lang="en-US" altLang="ja-JP" sz="2000" dirty="0" err="1"/>
              <a:t>as.numeric</a:t>
            </a:r>
            <a:r>
              <a:rPr lang="en-US" altLang="ja-JP" sz="2000" dirty="0"/>
              <a:t>(</a:t>
            </a:r>
            <a:r>
              <a:rPr lang="en-US" altLang="ja-JP" sz="2000" dirty="0" err="1"/>
              <a:t>coef</a:t>
            </a:r>
            <a:r>
              <a:rPr lang="en-US" altLang="ja-JP" sz="2000" dirty="0"/>
              <a:t>(res.nls))[2]</a:t>
            </a:r>
          </a:p>
          <a:p>
            <a:r>
              <a:rPr lang="en-US" altLang="ja-JP" sz="2000" dirty="0"/>
              <a:t>t0&lt;-</a:t>
            </a:r>
            <a:r>
              <a:rPr lang="en-US" altLang="ja-JP" sz="2000" dirty="0" err="1"/>
              <a:t>as.numeric</a:t>
            </a:r>
            <a:r>
              <a:rPr lang="en-US" altLang="ja-JP" sz="2000" dirty="0"/>
              <a:t>(</a:t>
            </a:r>
            <a:r>
              <a:rPr lang="en-US" altLang="ja-JP" sz="2000" dirty="0" err="1"/>
              <a:t>coef</a:t>
            </a:r>
            <a:r>
              <a:rPr lang="en-US" altLang="ja-JP" sz="2000" dirty="0"/>
              <a:t>(res.nls))[3]</a:t>
            </a:r>
          </a:p>
          <a:p>
            <a:pPr>
              <a:buNone/>
            </a:pPr>
            <a:r>
              <a:rPr lang="en-US" altLang="ja-JP" sz="2000" dirty="0" err="1"/>
              <a:t>dL</a:t>
            </a:r>
            <a:r>
              <a:rPr lang="en-US" altLang="ja-JP" sz="2000" dirty="0"/>
              <a:t>&lt;-function(t){1-exp(-K*(t-t0))}</a:t>
            </a:r>
          </a:p>
          <a:p>
            <a:r>
              <a:rPr lang="en-US" altLang="ja-JP" sz="2000" dirty="0" err="1"/>
              <a:t>dK</a:t>
            </a:r>
            <a:r>
              <a:rPr lang="en-US" altLang="ja-JP" sz="2000" dirty="0"/>
              <a:t>&lt;-function(t){(t-t0)*exp(-K*(t-t0))}</a:t>
            </a:r>
          </a:p>
          <a:p>
            <a:r>
              <a:rPr lang="en-US" altLang="ja-JP" sz="2000" dirty="0"/>
              <a:t>dt0&lt;-function(t){K* exp(-K*(t-t0))}</a:t>
            </a:r>
          </a:p>
          <a:p>
            <a:pPr>
              <a:buNone/>
            </a:pPr>
            <a:r>
              <a:rPr lang="en-US" altLang="ja-JP" sz="2000" dirty="0"/>
              <a:t>D&lt;-array(0,c(length(</a:t>
            </a:r>
            <a:r>
              <a:rPr lang="en-US" altLang="ja-JP" sz="2000" dirty="0" err="1"/>
              <a:t>newx</a:t>
            </a:r>
            <a:r>
              <a:rPr lang="en-US" altLang="ja-JP" sz="2000" dirty="0"/>
              <a:t>), 3))</a:t>
            </a:r>
          </a:p>
          <a:p>
            <a:pPr>
              <a:buNone/>
            </a:pPr>
            <a:r>
              <a:rPr lang="en-US" altLang="ja-JP" sz="2000" dirty="0"/>
              <a:t>D[,1]&lt;-</a:t>
            </a:r>
            <a:r>
              <a:rPr lang="en-US" altLang="ja-JP" sz="2000" dirty="0" err="1"/>
              <a:t>sapply</a:t>
            </a:r>
            <a:r>
              <a:rPr lang="en-US" altLang="ja-JP" sz="2000" dirty="0"/>
              <a:t>(</a:t>
            </a:r>
            <a:r>
              <a:rPr lang="en-US" altLang="ja-JP" sz="2000" dirty="0" err="1"/>
              <a:t>newx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dL</a:t>
            </a:r>
            <a:r>
              <a:rPr lang="en-US" altLang="ja-JP" sz="2000" dirty="0"/>
              <a:t>)</a:t>
            </a:r>
          </a:p>
          <a:p>
            <a:r>
              <a:rPr lang="en-US" altLang="ja-JP" sz="2000" dirty="0"/>
              <a:t>D[,2]&lt;-</a:t>
            </a:r>
            <a:r>
              <a:rPr lang="en-US" altLang="ja-JP" sz="2000" dirty="0" err="1"/>
              <a:t>sapply</a:t>
            </a:r>
            <a:r>
              <a:rPr lang="en-US" altLang="ja-JP" sz="2000" dirty="0"/>
              <a:t>(</a:t>
            </a:r>
            <a:r>
              <a:rPr lang="en-US" altLang="ja-JP" sz="2000" dirty="0" err="1"/>
              <a:t>newx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dK</a:t>
            </a:r>
            <a:r>
              <a:rPr lang="en-US" altLang="ja-JP" sz="2000" dirty="0"/>
              <a:t>)</a:t>
            </a:r>
          </a:p>
          <a:p>
            <a:r>
              <a:rPr lang="en-US" altLang="ja-JP" sz="2000" dirty="0"/>
              <a:t>D[,3]&lt;-</a:t>
            </a:r>
            <a:r>
              <a:rPr lang="en-US" altLang="ja-JP" sz="2000" dirty="0" err="1"/>
              <a:t>sapply</a:t>
            </a:r>
            <a:r>
              <a:rPr lang="en-US" altLang="ja-JP" sz="2000" dirty="0"/>
              <a:t>(</a:t>
            </a:r>
            <a:r>
              <a:rPr lang="en-US" altLang="ja-JP" sz="2000" dirty="0" err="1"/>
              <a:t>newx</a:t>
            </a:r>
            <a:r>
              <a:rPr lang="en-US" altLang="ja-JP" sz="2000" dirty="0"/>
              <a:t>, dt0)</a:t>
            </a:r>
          </a:p>
          <a:p>
            <a:r>
              <a:rPr lang="en-US" altLang="ja-JP" sz="2000" dirty="0" err="1"/>
              <a:t>av.pred</a:t>
            </a:r>
            <a:r>
              <a:rPr lang="en-US" altLang="ja-JP" sz="2000" dirty="0"/>
              <a:t>&lt;-D %*% </a:t>
            </a:r>
            <a:r>
              <a:rPr lang="en-US" altLang="ja-JP" sz="2000" dirty="0" err="1"/>
              <a:t>av</a:t>
            </a:r>
            <a:r>
              <a:rPr lang="en-US" altLang="ja-JP" sz="2000" dirty="0"/>
              <a:t> %*% t(D)</a:t>
            </a:r>
            <a:r>
              <a:rPr lang="ja-JP" altLang="en-US" sz="2000" dirty="0"/>
              <a:t>　</a:t>
            </a:r>
            <a:r>
              <a:rPr lang="en-US" altLang="ja-JP" sz="2000" dirty="0"/>
              <a:t>#delta method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907878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36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Estimation of growth curve (III)</a:t>
              </a:r>
              <a:endParaRPr lang="en-US" altLang="ja-JP" sz="3600" b="1" dirty="0">
                <a:solidFill>
                  <a:schemeClr val="bg1"/>
                </a:solidFill>
                <a:latin typeface="Symbol" pitchFamily="18" charset="2"/>
                <a:ea typeface="+mn-ea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sp>
        <p:nvSpPr>
          <p:cNvPr id="13316" name="テキスト ボックス 10"/>
          <p:cNvSpPr txBox="1">
            <a:spLocks noChangeArrowheads="1"/>
          </p:cNvSpPr>
          <p:nvPr/>
        </p:nvSpPr>
        <p:spPr bwMode="auto">
          <a:xfrm>
            <a:off x="214282" y="857233"/>
            <a:ext cx="87154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srgbClr val="0070C0"/>
                </a:solidFill>
              </a:rPr>
              <a:t>#continued</a:t>
            </a:r>
          </a:p>
          <a:p>
            <a:r>
              <a:rPr lang="en-US" altLang="ja-JP" sz="2400" dirty="0" err="1"/>
              <a:t>av.pred</a:t>
            </a:r>
            <a:r>
              <a:rPr lang="en-US" altLang="ja-JP" sz="2400" dirty="0"/>
              <a:t>&lt;-D %*% </a:t>
            </a:r>
            <a:r>
              <a:rPr lang="en-US" altLang="ja-JP" sz="2400" dirty="0" err="1"/>
              <a:t>av</a:t>
            </a:r>
            <a:r>
              <a:rPr lang="en-US" altLang="ja-JP" sz="2400" dirty="0"/>
              <a:t> %*% t(D)</a:t>
            </a:r>
          </a:p>
          <a:p>
            <a:r>
              <a:rPr lang="en-US" altLang="ja-JP" sz="2400" dirty="0" err="1"/>
              <a:t>se.pred</a:t>
            </a:r>
            <a:r>
              <a:rPr lang="en-US" altLang="ja-JP" sz="2400" dirty="0"/>
              <a:t>&lt;-</a:t>
            </a:r>
            <a:r>
              <a:rPr lang="en-US" altLang="ja-JP" sz="2400" dirty="0" err="1"/>
              <a:t>sqrt</a:t>
            </a:r>
            <a:r>
              <a:rPr lang="en-US" altLang="ja-JP" sz="2400" dirty="0"/>
              <a:t>(</a:t>
            </a:r>
            <a:r>
              <a:rPr lang="en-US" altLang="ja-JP" sz="2400" dirty="0" err="1"/>
              <a:t>diag</a:t>
            </a:r>
            <a:r>
              <a:rPr lang="en-US" altLang="ja-JP" sz="2400" dirty="0"/>
              <a:t>(</a:t>
            </a:r>
            <a:r>
              <a:rPr lang="en-US" altLang="ja-JP" sz="2400" dirty="0" err="1"/>
              <a:t>av.pred</a:t>
            </a:r>
            <a:r>
              <a:rPr lang="en-US" altLang="ja-JP" sz="2400" dirty="0"/>
              <a:t>))</a:t>
            </a:r>
          </a:p>
          <a:p>
            <a:r>
              <a:rPr lang="en-US" altLang="ja-JP" sz="2400" dirty="0"/>
              <a:t>c&lt;-</a:t>
            </a:r>
            <a:r>
              <a:rPr lang="en-US" altLang="ja-JP" sz="2400" dirty="0" err="1"/>
              <a:t>qnorm</a:t>
            </a:r>
            <a:r>
              <a:rPr lang="en-US" altLang="ja-JP" sz="2400" dirty="0"/>
              <a:t>(0.975,0,1)</a:t>
            </a:r>
          </a:p>
          <a:p>
            <a:r>
              <a:rPr lang="en-US" altLang="ja-JP" sz="2400" dirty="0"/>
              <a:t>Lower &lt;- </a:t>
            </a:r>
            <a:r>
              <a:rPr lang="en-US" altLang="ja-JP" sz="2400" dirty="0" err="1"/>
              <a:t>pred</a:t>
            </a:r>
            <a:r>
              <a:rPr lang="en-US" altLang="ja-JP" sz="2400" dirty="0"/>
              <a:t> - c*</a:t>
            </a:r>
            <a:r>
              <a:rPr lang="en-US" altLang="ja-JP" sz="2400" dirty="0" err="1"/>
              <a:t>se.pred</a:t>
            </a:r>
            <a:endParaRPr lang="en-US" altLang="ja-JP" sz="2400" dirty="0"/>
          </a:p>
          <a:p>
            <a:r>
              <a:rPr lang="en-US" altLang="ja-JP" sz="2400" dirty="0"/>
              <a:t>Upper &lt;- </a:t>
            </a:r>
            <a:r>
              <a:rPr lang="en-US" altLang="ja-JP" sz="2400" dirty="0" err="1"/>
              <a:t>pred</a:t>
            </a:r>
            <a:r>
              <a:rPr lang="en-US" altLang="ja-JP" sz="2400" dirty="0"/>
              <a:t> + c*</a:t>
            </a:r>
            <a:r>
              <a:rPr lang="en-US" altLang="ja-JP" sz="2400" dirty="0" err="1"/>
              <a:t>se.pred</a:t>
            </a:r>
            <a:endParaRPr lang="en-US" altLang="ja-JP" sz="2400" dirty="0"/>
          </a:p>
          <a:p>
            <a:r>
              <a:rPr lang="en-US" altLang="ja-JP" sz="2400" dirty="0" err="1"/>
              <a:t>pcon</a:t>
            </a:r>
            <a:r>
              <a:rPr lang="en-US" altLang="ja-JP" sz="2400" dirty="0"/>
              <a:t>&lt;-</a:t>
            </a:r>
            <a:r>
              <a:rPr lang="en-US" altLang="ja-JP" sz="2400" dirty="0" err="1"/>
              <a:t>cbind</a:t>
            </a:r>
            <a:r>
              <a:rPr lang="en-US" altLang="ja-JP" sz="2400" dirty="0"/>
              <a:t>(</a:t>
            </a:r>
            <a:r>
              <a:rPr lang="en-US" altLang="ja-JP" sz="2400" dirty="0" err="1"/>
              <a:t>pred</a:t>
            </a:r>
            <a:r>
              <a:rPr lang="en-US" altLang="ja-JP" sz="2400" dirty="0"/>
              <a:t>, Lower, Upper)</a:t>
            </a:r>
          </a:p>
          <a:p>
            <a:endParaRPr lang="en-US" altLang="ja-JP" sz="2400" dirty="0"/>
          </a:p>
          <a:p>
            <a:r>
              <a:rPr lang="en-US" altLang="ja-JP" sz="2400" dirty="0"/>
              <a:t>plot(Age, Length, </a:t>
            </a:r>
            <a:r>
              <a:rPr lang="en-US" altLang="ja-JP" sz="2400" dirty="0" err="1"/>
              <a:t>xlim</a:t>
            </a:r>
            <a:r>
              <a:rPr lang="en-US" altLang="ja-JP" sz="2400" dirty="0"/>
              <a:t>=c(0,20), </a:t>
            </a:r>
            <a:r>
              <a:rPr lang="en-US" altLang="ja-JP" sz="2400" dirty="0" err="1"/>
              <a:t>ylim</a:t>
            </a:r>
            <a:r>
              <a:rPr lang="en-US" altLang="ja-JP" sz="2400" dirty="0"/>
              <a:t>=range(</a:t>
            </a:r>
            <a:r>
              <a:rPr lang="en-US" altLang="ja-JP" sz="2400" dirty="0" err="1"/>
              <a:t>pcon</a:t>
            </a:r>
            <a:r>
              <a:rPr lang="en-US" altLang="ja-JP" sz="2400" dirty="0"/>
              <a:t>))</a:t>
            </a:r>
          </a:p>
          <a:p>
            <a:r>
              <a:rPr lang="en-US" altLang="ja-JP" sz="2400" dirty="0" err="1"/>
              <a:t>matlines</a:t>
            </a:r>
            <a:r>
              <a:rPr lang="en-US" altLang="ja-JP" sz="2400" dirty="0"/>
              <a:t>(</a:t>
            </a:r>
            <a:r>
              <a:rPr lang="en-US" altLang="ja-JP" sz="2400" dirty="0" err="1"/>
              <a:t>newx,pcon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lty</a:t>
            </a:r>
            <a:r>
              <a:rPr lang="en-US" altLang="ja-JP" sz="2400" dirty="0"/>
              <a:t>=c(1,2,2), </a:t>
            </a:r>
            <a:r>
              <a:rPr lang="en-US" altLang="ja-JP" sz="2400" dirty="0" err="1"/>
              <a:t>col</a:t>
            </a:r>
            <a:r>
              <a:rPr lang="en-US" altLang="ja-JP" sz="2400" dirty="0"/>
              <a:t>=c("</a:t>
            </a:r>
            <a:r>
              <a:rPr lang="en-US" altLang="ja-JP" sz="2400" dirty="0" err="1"/>
              <a:t>blue","red","red</a:t>
            </a:r>
            <a:r>
              <a:rPr lang="en-US" altLang="ja-JP" sz="2400" dirty="0"/>
              <a:t>"))</a:t>
            </a:r>
          </a:p>
          <a:p>
            <a:endParaRPr lang="en-US" altLang="ja-JP" sz="2400" dirty="0"/>
          </a:p>
          <a:p>
            <a:r>
              <a:rPr lang="en-US" altLang="ja-JP" sz="2400" dirty="0"/>
              <a:t>AIC(res.nls)</a:t>
            </a:r>
          </a:p>
          <a:p>
            <a:endParaRPr lang="en-US" altLang="ja-JP" sz="2400" dirty="0"/>
          </a:p>
          <a:p>
            <a:r>
              <a:rPr lang="en-US" altLang="ja-JP" sz="2400" dirty="0"/>
              <a:t>AIC(lm(</a:t>
            </a:r>
            <a:r>
              <a:rPr lang="en-US" altLang="ja-JP" sz="2400" dirty="0" err="1"/>
              <a:t>Length~Age</a:t>
            </a:r>
            <a:r>
              <a:rPr lang="en-US" altLang="ja-JP" sz="2400" dirty="0"/>
              <a:t>))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A3B6BEF-A91B-415F-A89B-C40E8BFE3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765749"/>
            <a:ext cx="3235449" cy="323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40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175371"/>
              </p:ext>
            </p:extLst>
          </p:nvPr>
        </p:nvGraphicFramePr>
        <p:xfrm>
          <a:off x="605704" y="1283258"/>
          <a:ext cx="3021013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6" name="数式" r:id="rId4" imgW="1143000" imgH="228600" progId="Equation.3">
                  <p:embed/>
                </p:oleObj>
              </mc:Choice>
              <mc:Fallback>
                <p:oleObj name="数式" r:id="rId4" imgW="1143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704" y="1283258"/>
                        <a:ext cx="3021013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643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188995"/>
              </p:ext>
            </p:extLst>
          </p:nvPr>
        </p:nvGraphicFramePr>
        <p:xfrm>
          <a:off x="677142" y="3526356"/>
          <a:ext cx="3857652" cy="1242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7" name="数式" r:id="rId6" imgW="1497950" imgH="482391" progId="Equation.3">
                  <p:embed/>
                </p:oleObj>
              </mc:Choice>
              <mc:Fallback>
                <p:oleObj name="数式" r:id="rId6" imgW="1497950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142" y="3526356"/>
                        <a:ext cx="3857652" cy="12422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19952" y="783192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C00000"/>
                </a:solidFill>
              </a:rPr>
              <a:t>Additive model (</a:t>
            </a:r>
            <a:r>
              <a:rPr lang="en-US" altLang="ja-JP" sz="2400" dirty="0" err="1">
                <a:solidFill>
                  <a:srgbClr val="C00000"/>
                </a:solidFill>
              </a:rPr>
              <a:t>sd</a:t>
            </a:r>
            <a:r>
              <a:rPr lang="en-US" altLang="ja-JP" sz="2400" dirty="0">
                <a:solidFill>
                  <a:srgbClr val="C00000"/>
                </a:solidFill>
              </a:rPr>
              <a:t>: constant)</a:t>
            </a:r>
            <a:endParaRPr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19952" y="2997770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C00000"/>
                </a:solidFill>
              </a:rPr>
              <a:t>Multiplicative model (</a:t>
            </a:r>
            <a:r>
              <a:rPr lang="en-US" altLang="ja-JP" sz="2400" dirty="0" err="1">
                <a:solidFill>
                  <a:srgbClr val="C00000"/>
                </a:solidFill>
              </a:rPr>
              <a:t>sd</a:t>
            </a:r>
            <a:r>
              <a:rPr lang="en-US" altLang="ja-JP" sz="2400" dirty="0">
                <a:solidFill>
                  <a:srgbClr val="C00000"/>
                </a:solidFill>
              </a:rPr>
              <a:t>: proportional to length)  </a:t>
            </a:r>
            <a:endParaRPr kumimoji="1"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19920" y="4883676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/>
              <a:t>res.nls2&lt;-</a:t>
            </a:r>
            <a:r>
              <a:rPr lang="en-US" altLang="ja-JP" sz="2400" dirty="0" err="1"/>
              <a:t>nls</a:t>
            </a:r>
            <a:r>
              <a:rPr lang="en-US" altLang="ja-JP" sz="2400" dirty="0"/>
              <a:t>(log(Length)~log(L*(1-exp(-K*(Age-t0)))),</a:t>
            </a:r>
            <a:r>
              <a:rPr lang="ja-JP" altLang="en-US" sz="2400" dirty="0"/>
              <a:t>　</a:t>
            </a:r>
            <a:r>
              <a:rPr lang="en-US" altLang="ja-JP" sz="2400" dirty="0"/>
              <a:t>start=Start)</a:t>
            </a:r>
          </a:p>
          <a:p>
            <a:r>
              <a:rPr lang="en-US" altLang="ja-JP" sz="2400" dirty="0"/>
              <a:t>AIC(res.nls2)   </a:t>
            </a:r>
            <a:br>
              <a:rPr lang="en-US" altLang="ja-JP" sz="2400" dirty="0"/>
            </a:br>
            <a:r>
              <a:rPr lang="en-US" altLang="ja-JP" sz="2400" dirty="0"/>
              <a:t> #not comparable to model 1 because the data are different</a:t>
            </a:r>
          </a:p>
          <a:p>
            <a:r>
              <a:rPr lang="en-US" altLang="ja-JP" sz="2400" dirty="0"/>
              <a:t>AIC(res.nls2)</a:t>
            </a:r>
            <a:r>
              <a:rPr lang="ja-JP" altLang="en-US" sz="2400" dirty="0"/>
              <a:t> </a:t>
            </a:r>
            <a:r>
              <a:rPr lang="en-US" altLang="ja-JP" sz="2400" dirty="0"/>
              <a:t>+ 2*sum(log(Length))  # comparable</a:t>
            </a:r>
            <a:endParaRPr lang="ja-JP" altLang="en-US" sz="2400" dirty="0"/>
          </a:p>
        </p:txBody>
      </p:sp>
      <p:sp>
        <p:nvSpPr>
          <p:cNvPr id="14" name="正方形/長方形 13"/>
          <p:cNvSpPr/>
          <p:nvPr/>
        </p:nvSpPr>
        <p:spPr>
          <a:xfrm>
            <a:off x="319920" y="1997638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/>
              <a:t>res.nls&lt;-</a:t>
            </a:r>
            <a:r>
              <a:rPr lang="en-US" altLang="ja-JP" sz="2400" dirty="0" err="1"/>
              <a:t>nls</a:t>
            </a:r>
            <a:r>
              <a:rPr lang="en-US" altLang="ja-JP" sz="2400" dirty="0"/>
              <a:t>(</a:t>
            </a:r>
            <a:r>
              <a:rPr lang="en-US" altLang="ja-JP" sz="2400" dirty="0" err="1"/>
              <a:t>Length~L</a:t>
            </a:r>
            <a:r>
              <a:rPr lang="en-US" altLang="ja-JP" sz="2400" dirty="0"/>
              <a:t>*(1-exp(-K*(Age-t0))),</a:t>
            </a:r>
            <a:r>
              <a:rPr lang="ja-JP" altLang="en-US" sz="2400" dirty="0"/>
              <a:t>　</a:t>
            </a:r>
            <a:r>
              <a:rPr lang="en-US" altLang="ja-JP" sz="2400" dirty="0"/>
              <a:t>start=Start)</a:t>
            </a:r>
          </a:p>
          <a:p>
            <a:r>
              <a:rPr lang="en-US" altLang="ja-JP" sz="2400" dirty="0"/>
              <a:t>AIC(res.nls)</a:t>
            </a:r>
            <a:endParaRPr lang="ja-JP" altLang="en-US" sz="2400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-1588"/>
            <a:ext cx="9144000" cy="573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600" b="1" dirty="0">
                <a:solidFill>
                  <a:schemeClr val="bg1"/>
                </a:solidFill>
                <a:latin typeface="Calibri" pitchFamily="34" charset="0"/>
                <a:ea typeface="+mn-ea"/>
              </a:rPr>
              <a:t>Notes</a:t>
            </a:r>
            <a:endParaRPr lang="en-US" altLang="ja-JP" sz="3600" b="1" dirty="0">
              <a:solidFill>
                <a:schemeClr val="bg1"/>
              </a:solidFill>
              <a:latin typeface="Symbol" pitchFamily="18" charset="2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1165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7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36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Rev: Estimation of a binomial parameter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grpSp>
        <p:nvGrpSpPr>
          <p:cNvPr id="3078" name="グループ化 15"/>
          <p:cNvGrpSpPr>
            <a:grpSpLocks/>
          </p:cNvGrpSpPr>
          <p:nvPr/>
        </p:nvGrpSpPr>
        <p:grpSpPr bwMode="auto">
          <a:xfrm>
            <a:off x="179388" y="836613"/>
            <a:ext cx="8640762" cy="2078037"/>
            <a:chOff x="322356" y="836712"/>
            <a:chExt cx="8640763" cy="2077842"/>
          </a:xfrm>
        </p:grpSpPr>
        <p:sp>
          <p:nvSpPr>
            <p:cNvPr id="3083" name="Rectangle 3"/>
            <p:cNvSpPr txBox="1">
              <a:spLocks noChangeArrowheads="1"/>
            </p:cNvSpPr>
            <p:nvPr/>
          </p:nvSpPr>
          <p:spPr bwMode="auto">
            <a:xfrm>
              <a:off x="322356" y="836712"/>
              <a:ext cx="8640763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609600" indent="-609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</a:rPr>
                <a:t>Binomial distribution</a:t>
              </a:r>
            </a:p>
          </p:txBody>
        </p:sp>
        <p:graphicFrame>
          <p:nvGraphicFramePr>
            <p:cNvPr id="3074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7143613"/>
                </p:ext>
              </p:extLst>
            </p:nvPr>
          </p:nvGraphicFramePr>
          <p:xfrm>
            <a:off x="649381" y="1412920"/>
            <a:ext cx="4365626" cy="15016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43" name="Equation" r:id="rId4" imgW="2070000" imgH="711000" progId="Equation.DSMT4">
                    <p:embed/>
                  </p:oleObj>
                </mc:Choice>
                <mc:Fallback>
                  <p:oleObj name="Equation" r:id="rId4" imgW="2070000" imgH="7110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9381" y="1412920"/>
                          <a:ext cx="4365626" cy="150163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グループ化 11"/>
          <p:cNvGrpSpPr>
            <a:grpSpLocks/>
          </p:cNvGrpSpPr>
          <p:nvPr/>
        </p:nvGrpSpPr>
        <p:grpSpPr bwMode="auto">
          <a:xfrm>
            <a:off x="214313" y="4786313"/>
            <a:ext cx="8110537" cy="1490662"/>
            <a:chOff x="285720" y="2571878"/>
            <a:chExt cx="8109820" cy="1490723"/>
          </a:xfrm>
        </p:grpSpPr>
        <p:graphicFrame>
          <p:nvGraphicFramePr>
            <p:cNvPr id="307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63219701"/>
                </p:ext>
              </p:extLst>
            </p:nvPr>
          </p:nvGraphicFramePr>
          <p:xfrm>
            <a:off x="476203" y="3086249"/>
            <a:ext cx="7919337" cy="976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44" name="Equation" r:id="rId6" imgW="3936960" imgH="482400" progId="Equation.DSMT4">
                    <p:embed/>
                  </p:oleObj>
                </mc:Choice>
                <mc:Fallback>
                  <p:oleObj name="Equation" r:id="rId6" imgW="3936960" imgH="48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203" y="3086249"/>
                          <a:ext cx="7919337" cy="9763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82" name="正方形/長方形 10"/>
            <p:cNvSpPr>
              <a:spLocks noChangeArrowheads="1"/>
            </p:cNvSpPr>
            <p:nvPr/>
          </p:nvSpPr>
          <p:spPr bwMode="auto">
            <a:xfrm>
              <a:off x="285720" y="2571878"/>
              <a:ext cx="6786610" cy="480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  <a:latin typeface="Calibri" pitchFamily="34" charset="0"/>
                </a:rPr>
                <a:t>The log-likelihood function</a:t>
              </a:r>
            </a:p>
          </p:txBody>
        </p:sp>
      </p:grpSp>
      <p:grpSp>
        <p:nvGrpSpPr>
          <p:cNvPr id="7" name="グループ化 11"/>
          <p:cNvGrpSpPr>
            <a:grpSpLocks/>
          </p:cNvGrpSpPr>
          <p:nvPr/>
        </p:nvGrpSpPr>
        <p:grpSpPr bwMode="auto">
          <a:xfrm>
            <a:off x="214313" y="3214688"/>
            <a:ext cx="6786562" cy="1500187"/>
            <a:chOff x="285720" y="2571878"/>
            <a:chExt cx="6786610" cy="1500667"/>
          </a:xfrm>
        </p:grpSpPr>
        <p:graphicFrame>
          <p:nvGraphicFramePr>
            <p:cNvPr id="3076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2108242"/>
                </p:ext>
              </p:extLst>
            </p:nvPr>
          </p:nvGraphicFramePr>
          <p:xfrm>
            <a:off x="598459" y="3073689"/>
            <a:ext cx="3844952" cy="9988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45" name="Equation" r:id="rId8" imgW="1866600" imgH="482400" progId="Equation.DSMT4">
                    <p:embed/>
                  </p:oleObj>
                </mc:Choice>
                <mc:Fallback>
                  <p:oleObj name="Equation" r:id="rId8" imgW="1866600" imgH="48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8459" y="3073689"/>
                          <a:ext cx="3844952" cy="9988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81" name="正方形/長方形 10"/>
            <p:cNvSpPr>
              <a:spLocks noChangeArrowheads="1"/>
            </p:cNvSpPr>
            <p:nvPr/>
          </p:nvSpPr>
          <p:spPr bwMode="auto">
            <a:xfrm>
              <a:off x="285720" y="2571878"/>
              <a:ext cx="6786610" cy="480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  <a:latin typeface="Calibri" pitchFamily="34" charset="0"/>
                </a:rPr>
                <a:t>The likelihood function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35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1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36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Rev: Estimation of binomial parameter</a:t>
              </a:r>
              <a:r>
                <a:rPr lang="en-US" altLang="ja-JP" sz="3600" b="1" dirty="0">
                  <a:solidFill>
                    <a:srgbClr val="FF0000"/>
                  </a:solidFill>
                  <a:latin typeface="Calibri" pitchFamily="34" charset="0"/>
                  <a:ea typeface="+mn-ea"/>
                </a:rPr>
                <a:t>s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grpSp>
        <p:nvGrpSpPr>
          <p:cNvPr id="4102" name="グループ化 15"/>
          <p:cNvGrpSpPr>
            <a:grpSpLocks/>
          </p:cNvGrpSpPr>
          <p:nvPr/>
        </p:nvGrpSpPr>
        <p:grpSpPr bwMode="auto">
          <a:xfrm>
            <a:off x="179388" y="836613"/>
            <a:ext cx="8640762" cy="2078037"/>
            <a:chOff x="322356" y="836712"/>
            <a:chExt cx="8640763" cy="2077941"/>
          </a:xfrm>
        </p:grpSpPr>
        <p:sp>
          <p:nvSpPr>
            <p:cNvPr id="4108" name="Rectangle 3"/>
            <p:cNvSpPr txBox="1">
              <a:spLocks noChangeArrowheads="1"/>
            </p:cNvSpPr>
            <p:nvPr/>
          </p:nvSpPr>
          <p:spPr bwMode="auto">
            <a:xfrm>
              <a:off x="322356" y="836712"/>
              <a:ext cx="8640763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609600" indent="-609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</a:rPr>
                <a:t>Binomial distribution</a:t>
              </a:r>
            </a:p>
          </p:txBody>
        </p:sp>
        <p:graphicFrame>
          <p:nvGraphicFramePr>
            <p:cNvPr id="4098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5890357"/>
                </p:ext>
              </p:extLst>
            </p:nvPr>
          </p:nvGraphicFramePr>
          <p:xfrm>
            <a:off x="584293" y="1412947"/>
            <a:ext cx="4498976" cy="15017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367" name="Equation" r:id="rId4" imgW="2133360" imgH="711000" progId="Equation.DSMT4">
                    <p:embed/>
                  </p:oleObj>
                </mc:Choice>
                <mc:Fallback>
                  <p:oleObj name="Equation" r:id="rId4" imgW="2133360" imgH="7110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293" y="1412947"/>
                          <a:ext cx="4498976" cy="15017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グループ化 11"/>
          <p:cNvGrpSpPr>
            <a:grpSpLocks/>
          </p:cNvGrpSpPr>
          <p:nvPr/>
        </p:nvGrpSpPr>
        <p:grpSpPr bwMode="auto">
          <a:xfrm>
            <a:off x="206375" y="4724400"/>
            <a:ext cx="8988425" cy="1395413"/>
            <a:chOff x="285720" y="2571878"/>
            <a:chExt cx="9012458" cy="1405472"/>
          </a:xfrm>
        </p:grpSpPr>
        <p:graphicFrame>
          <p:nvGraphicFramePr>
            <p:cNvPr id="409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1073993"/>
                </p:ext>
              </p:extLst>
            </p:nvPr>
          </p:nvGraphicFramePr>
          <p:xfrm>
            <a:off x="408285" y="3086738"/>
            <a:ext cx="8889893" cy="890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368" name="Equation" r:id="rId6" imgW="4838400" imgH="482400" progId="Equation.DSMT4">
                    <p:embed/>
                  </p:oleObj>
                </mc:Choice>
                <mc:Fallback>
                  <p:oleObj name="Equation" r:id="rId6" imgW="4838400" imgH="48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285" y="3086738"/>
                          <a:ext cx="8889893" cy="890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7" name="正方形/長方形 10"/>
            <p:cNvSpPr>
              <a:spLocks noChangeArrowheads="1"/>
            </p:cNvSpPr>
            <p:nvPr/>
          </p:nvSpPr>
          <p:spPr bwMode="auto">
            <a:xfrm>
              <a:off x="285720" y="2571878"/>
              <a:ext cx="6786610" cy="480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  <a:latin typeface="Calibri" pitchFamily="34" charset="0"/>
                </a:rPr>
                <a:t>The log-likelihood function</a:t>
              </a:r>
            </a:p>
          </p:txBody>
        </p:sp>
      </p:grpSp>
      <p:grpSp>
        <p:nvGrpSpPr>
          <p:cNvPr id="7" name="グループ化 11"/>
          <p:cNvGrpSpPr>
            <a:grpSpLocks/>
          </p:cNvGrpSpPr>
          <p:nvPr/>
        </p:nvGrpSpPr>
        <p:grpSpPr bwMode="auto">
          <a:xfrm>
            <a:off x="214313" y="3214688"/>
            <a:ext cx="6786562" cy="1500187"/>
            <a:chOff x="285720" y="2571878"/>
            <a:chExt cx="6786610" cy="1500667"/>
          </a:xfrm>
        </p:grpSpPr>
        <p:graphicFrame>
          <p:nvGraphicFramePr>
            <p:cNvPr id="410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3349541"/>
                </p:ext>
              </p:extLst>
            </p:nvPr>
          </p:nvGraphicFramePr>
          <p:xfrm>
            <a:off x="453996" y="3073689"/>
            <a:ext cx="4813334" cy="9988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369" name="Equation" r:id="rId8" imgW="2336760" imgH="482400" progId="Equation.DSMT4">
                    <p:embed/>
                  </p:oleObj>
                </mc:Choice>
                <mc:Fallback>
                  <p:oleObj name="Equation" r:id="rId8" imgW="2336760" imgH="482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3996" y="3073689"/>
                          <a:ext cx="4813334" cy="9988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6" name="正方形/長方形 10"/>
            <p:cNvSpPr>
              <a:spLocks noChangeArrowheads="1"/>
            </p:cNvSpPr>
            <p:nvPr/>
          </p:nvSpPr>
          <p:spPr bwMode="auto">
            <a:xfrm>
              <a:off x="285720" y="2571878"/>
              <a:ext cx="6786610" cy="480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  <a:latin typeface="Calibri" pitchFamily="34" charset="0"/>
                </a:rPr>
                <a:t>The likelihood function</a:t>
              </a:r>
            </a:p>
          </p:txBody>
        </p:sp>
      </p:grpSp>
      <p:pic>
        <p:nvPicPr>
          <p:cNvPr id="4105" name="Picture 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765175"/>
            <a:ext cx="3924300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75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8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Estimation of </a:t>
              </a:r>
              <a:r>
                <a:rPr lang="en-US" altLang="ja-JP" sz="2800" b="1" dirty="0">
                  <a:solidFill>
                    <a:srgbClr val="FF0000"/>
                  </a:solidFill>
                  <a:latin typeface="Calibri" pitchFamily="34" charset="0"/>
                  <a:ea typeface="+mn-ea"/>
                </a:rPr>
                <a:t>regression coefficients</a:t>
              </a:r>
              <a:r>
                <a:rPr lang="en-US" altLang="ja-JP" sz="28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 in a logistic curve 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grpSp>
        <p:nvGrpSpPr>
          <p:cNvPr id="5124" name="グループ化 15"/>
          <p:cNvGrpSpPr>
            <a:grpSpLocks/>
          </p:cNvGrpSpPr>
          <p:nvPr/>
        </p:nvGrpSpPr>
        <p:grpSpPr bwMode="auto">
          <a:xfrm>
            <a:off x="107950" y="620713"/>
            <a:ext cx="8640763" cy="4451350"/>
            <a:chOff x="142844" y="714356"/>
            <a:chExt cx="8640763" cy="4451342"/>
          </a:xfrm>
        </p:grpSpPr>
        <p:sp>
          <p:nvSpPr>
            <p:cNvPr id="5127" name="Rectangle 3"/>
            <p:cNvSpPr txBox="1">
              <a:spLocks noChangeArrowheads="1"/>
            </p:cNvSpPr>
            <p:nvPr/>
          </p:nvSpPr>
          <p:spPr bwMode="auto">
            <a:xfrm>
              <a:off x="142844" y="714356"/>
              <a:ext cx="8640763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609600" indent="-609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</a:rPr>
                <a:t>Binomial distribution</a:t>
              </a:r>
            </a:p>
          </p:txBody>
        </p:sp>
        <p:graphicFrame>
          <p:nvGraphicFramePr>
            <p:cNvPr id="5122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708834"/>
                </p:ext>
              </p:extLst>
            </p:nvPr>
          </p:nvGraphicFramePr>
          <p:xfrm>
            <a:off x="396844" y="1357292"/>
            <a:ext cx="5008563" cy="3808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61" name="Equation" r:id="rId4" imgW="2374560" imgH="1803240" progId="Equation.DSMT4">
                    <p:embed/>
                  </p:oleObj>
                </mc:Choice>
                <mc:Fallback>
                  <p:oleObj name="Equation" r:id="rId4" imgW="2374560" imgH="18032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844" y="1357292"/>
                          <a:ext cx="5008563" cy="38084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125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2428875"/>
            <a:ext cx="4462463" cy="370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テキスト ボックス 10"/>
          <p:cNvSpPr txBox="1">
            <a:spLocks noChangeArrowheads="1"/>
          </p:cNvSpPr>
          <p:nvPr/>
        </p:nvSpPr>
        <p:spPr bwMode="auto">
          <a:xfrm>
            <a:off x="116662" y="5562273"/>
            <a:ext cx="44633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2800" dirty="0">
                <a:solidFill>
                  <a:srgbClr val="C00000"/>
                </a:solidFill>
              </a:rPr>
              <a:t>This is called a “link function”</a:t>
            </a:r>
            <a:endParaRPr lang="ja-JP" alt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248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9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8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Estimation of </a:t>
              </a:r>
              <a:r>
                <a:rPr lang="en-US" altLang="ja-JP" sz="2800" b="1" dirty="0">
                  <a:solidFill>
                    <a:srgbClr val="FF0000"/>
                  </a:solidFill>
                  <a:latin typeface="Calibri" pitchFamily="34" charset="0"/>
                  <a:ea typeface="+mn-ea"/>
                </a:rPr>
                <a:t>regression coefficients</a:t>
              </a:r>
              <a:r>
                <a:rPr lang="en-US" altLang="ja-JP" sz="28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 in a logistic curve 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grpSp>
        <p:nvGrpSpPr>
          <p:cNvPr id="3" name="グループ化 15"/>
          <p:cNvGrpSpPr>
            <a:grpSpLocks/>
          </p:cNvGrpSpPr>
          <p:nvPr/>
        </p:nvGrpSpPr>
        <p:grpSpPr bwMode="auto">
          <a:xfrm>
            <a:off x="142875" y="714375"/>
            <a:ext cx="8640763" cy="2520950"/>
            <a:chOff x="142844" y="714356"/>
            <a:chExt cx="8640763" cy="2520953"/>
          </a:xfrm>
        </p:grpSpPr>
        <p:sp>
          <p:nvSpPr>
            <p:cNvPr id="6156" name="Rectangle 3"/>
            <p:cNvSpPr txBox="1">
              <a:spLocks noChangeArrowheads="1"/>
            </p:cNvSpPr>
            <p:nvPr/>
          </p:nvSpPr>
          <p:spPr bwMode="auto">
            <a:xfrm>
              <a:off x="142844" y="714356"/>
              <a:ext cx="8640763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609600" indent="-609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</a:rPr>
                <a:t>Binomial distribution</a:t>
              </a:r>
            </a:p>
          </p:txBody>
        </p:sp>
        <p:graphicFrame>
          <p:nvGraphicFramePr>
            <p:cNvPr id="6148" name="Object 9"/>
            <p:cNvGraphicFramePr>
              <a:graphicFrameLocks noChangeAspect="1"/>
            </p:cNvGraphicFramePr>
            <p:nvPr/>
          </p:nvGraphicFramePr>
          <p:xfrm>
            <a:off x="285720" y="1142984"/>
            <a:ext cx="4500563" cy="2092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415" name="数式" r:id="rId4" imgW="2133600" imgH="990600" progId="Equation.3">
                    <p:embed/>
                  </p:oleObj>
                </mc:Choice>
                <mc:Fallback>
                  <p:oleObj name="数式" r:id="rId4" imgW="2133600" imgH="990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720" y="1142984"/>
                          <a:ext cx="4500563" cy="2092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グループ化 11"/>
          <p:cNvGrpSpPr>
            <a:grpSpLocks/>
          </p:cNvGrpSpPr>
          <p:nvPr/>
        </p:nvGrpSpPr>
        <p:grpSpPr bwMode="auto">
          <a:xfrm>
            <a:off x="214313" y="4786313"/>
            <a:ext cx="8929687" cy="1547812"/>
            <a:chOff x="285720" y="2571878"/>
            <a:chExt cx="8929751" cy="1547310"/>
          </a:xfrm>
        </p:grpSpPr>
        <p:graphicFrame>
          <p:nvGraphicFramePr>
            <p:cNvPr id="6147" name="Object 5"/>
            <p:cNvGraphicFramePr>
              <a:graphicFrameLocks noChangeAspect="1"/>
            </p:cNvGraphicFramePr>
            <p:nvPr/>
          </p:nvGraphicFramePr>
          <p:xfrm>
            <a:off x="349190" y="3143317"/>
            <a:ext cx="8866281" cy="9758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416" name="数式" r:id="rId6" imgW="4406900" imgH="482600" progId="Equation.3">
                    <p:embed/>
                  </p:oleObj>
                </mc:Choice>
                <mc:Fallback>
                  <p:oleObj name="数式" r:id="rId6" imgW="4406900" imgH="482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190" y="3143317"/>
                          <a:ext cx="8866281" cy="97587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5" name="正方形/長方形 10"/>
            <p:cNvSpPr>
              <a:spLocks noChangeArrowheads="1"/>
            </p:cNvSpPr>
            <p:nvPr/>
          </p:nvSpPr>
          <p:spPr bwMode="auto">
            <a:xfrm>
              <a:off x="285720" y="2571878"/>
              <a:ext cx="6786610" cy="480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  <a:latin typeface="Calibri" pitchFamily="34" charset="0"/>
                </a:rPr>
                <a:t>The log-likelihood function</a:t>
              </a:r>
            </a:p>
          </p:txBody>
        </p:sp>
      </p:grpSp>
      <p:pic>
        <p:nvPicPr>
          <p:cNvPr id="6152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714375"/>
            <a:ext cx="421481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グループ化 11"/>
          <p:cNvGrpSpPr>
            <a:grpSpLocks/>
          </p:cNvGrpSpPr>
          <p:nvPr/>
        </p:nvGrpSpPr>
        <p:grpSpPr bwMode="auto">
          <a:xfrm>
            <a:off x="214313" y="3214688"/>
            <a:ext cx="6786562" cy="1498600"/>
            <a:chOff x="285720" y="2571878"/>
            <a:chExt cx="6786610" cy="1498385"/>
          </a:xfrm>
        </p:grpSpPr>
        <p:graphicFrame>
          <p:nvGraphicFramePr>
            <p:cNvPr id="6146" name="Object 10"/>
            <p:cNvGraphicFramePr>
              <a:graphicFrameLocks noChangeAspect="1"/>
            </p:cNvGraphicFramePr>
            <p:nvPr/>
          </p:nvGraphicFramePr>
          <p:xfrm>
            <a:off x="704854" y="3071870"/>
            <a:ext cx="4679982" cy="9983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417" name="数式" r:id="rId9" imgW="2273300" imgH="482600" progId="Equation.3">
                    <p:embed/>
                  </p:oleObj>
                </mc:Choice>
                <mc:Fallback>
                  <p:oleObj name="数式" r:id="rId9" imgW="2273300" imgH="482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4854" y="3071870"/>
                          <a:ext cx="4679982" cy="99839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4" name="正方形/長方形 10"/>
            <p:cNvSpPr>
              <a:spLocks noChangeArrowheads="1"/>
            </p:cNvSpPr>
            <p:nvPr/>
          </p:nvSpPr>
          <p:spPr bwMode="auto">
            <a:xfrm>
              <a:off x="285720" y="2571878"/>
              <a:ext cx="6786610" cy="480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  <a:latin typeface="Calibri" pitchFamily="34" charset="0"/>
                </a:rPr>
                <a:t>The likelihood function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168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4"/>
          <p:cNvSpPr>
            <a:spLocks noChangeArrowheads="1"/>
          </p:cNvSpPr>
          <p:nvPr/>
        </p:nvSpPr>
        <p:spPr bwMode="auto">
          <a:xfrm>
            <a:off x="1682750" y="4264025"/>
            <a:ext cx="9144000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endParaRPr lang="ja-JP" altLang="en-US"/>
          </a:p>
        </p:txBody>
      </p:sp>
      <p:grpSp>
        <p:nvGrpSpPr>
          <p:cNvPr id="21507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49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800" b="1" dirty="0">
                  <a:solidFill>
                    <a:schemeClr val="bg1"/>
                  </a:solidFill>
                  <a:latin typeface="Calibri" pitchFamily="34" charset="0"/>
                </a:rPr>
                <a:t>Regression models</a:t>
              </a:r>
              <a:endParaRPr lang="en-US" altLang="ja-JP" sz="2800" b="1" dirty="0">
                <a:solidFill>
                  <a:schemeClr val="bg1"/>
                </a:solidFill>
                <a:latin typeface="Calibri" pitchFamily="34" charset="0"/>
                <a:ea typeface="+mn-ea"/>
              </a:endParaRPr>
            </a:p>
          </p:txBody>
        </p:sp>
        <p:sp>
          <p:nvSpPr>
            <p:cNvPr id="51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703770"/>
              </p:ext>
            </p:extLst>
          </p:nvPr>
        </p:nvGraphicFramePr>
        <p:xfrm>
          <a:off x="4114800" y="332898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4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4800" y="3328988"/>
                        <a:ext cx="914400" cy="198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931478"/>
              </p:ext>
            </p:extLst>
          </p:nvPr>
        </p:nvGraphicFramePr>
        <p:xfrm>
          <a:off x="611560" y="1442392"/>
          <a:ext cx="7434826" cy="672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5" name="Equation" r:id="rId6" imgW="2806560" imgH="253800" progId="Equation.DSMT4">
                  <p:embed/>
                </p:oleObj>
              </mc:Choice>
              <mc:Fallback>
                <p:oleObj name="Equation" r:id="rId6" imgW="28065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1560" y="1442392"/>
                        <a:ext cx="7434826" cy="6728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107504" y="980727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srgbClr val="C00000"/>
                </a:solidFill>
              </a:rPr>
              <a:t>Normal linear model </a:t>
            </a:r>
            <a:endParaRPr lang="ja-JP" altLang="en-US" sz="2400" dirty="0">
              <a:solidFill>
                <a:srgbClr val="C0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33" y="2204864"/>
            <a:ext cx="4320480" cy="431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380" y="2211682"/>
            <a:ext cx="4316412" cy="430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76642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49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800" b="1" dirty="0">
                  <a:solidFill>
                    <a:schemeClr val="bg1"/>
                  </a:solidFill>
                  <a:latin typeface="Calibri" pitchFamily="34" charset="0"/>
                </a:rPr>
                <a:t>Regression models</a:t>
              </a:r>
              <a:endParaRPr lang="en-US" altLang="ja-JP" sz="2800" b="1" dirty="0">
                <a:solidFill>
                  <a:schemeClr val="bg1"/>
                </a:solidFill>
                <a:latin typeface="Calibri" pitchFamily="34" charset="0"/>
                <a:ea typeface="+mn-ea"/>
              </a:endParaRPr>
            </a:p>
          </p:txBody>
        </p:sp>
        <p:sp>
          <p:nvSpPr>
            <p:cNvPr id="51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392465"/>
              </p:ext>
            </p:extLst>
          </p:nvPr>
        </p:nvGraphicFramePr>
        <p:xfrm>
          <a:off x="4114800" y="332898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63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4800" y="3328988"/>
                        <a:ext cx="914400" cy="198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277116"/>
              </p:ext>
            </p:extLst>
          </p:nvPr>
        </p:nvGraphicFramePr>
        <p:xfrm>
          <a:off x="539552" y="1348768"/>
          <a:ext cx="8277225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64" name="Equation" r:id="rId6" imgW="3124080" imgH="253800" progId="Equation.DSMT4">
                  <p:embed/>
                </p:oleObj>
              </mc:Choice>
              <mc:Fallback>
                <p:oleObj name="Equation" r:id="rId6" imgW="31240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9552" y="1348768"/>
                        <a:ext cx="8277225" cy="67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正方形/長方形 10"/>
          <p:cNvSpPr/>
          <p:nvPr/>
        </p:nvSpPr>
        <p:spPr>
          <a:xfrm>
            <a:off x="107504" y="908720"/>
            <a:ext cx="4359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srgbClr val="C00000"/>
                </a:solidFill>
              </a:rPr>
              <a:t>Normal non-linear model </a:t>
            </a:r>
            <a:endParaRPr lang="ja-JP" altLang="en-US" sz="24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362" y="2204864"/>
            <a:ext cx="4505870" cy="449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9557635"/>
              </p:ext>
            </p:extLst>
          </p:nvPr>
        </p:nvGraphicFramePr>
        <p:xfrm>
          <a:off x="539552" y="3050914"/>
          <a:ext cx="4413448" cy="716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65" name="Equation" r:id="rId9" imgW="1523880" imgH="241200" progId="Equation.DSMT4">
                  <p:embed/>
                </p:oleObj>
              </mc:Choice>
              <mc:Fallback>
                <p:oleObj name="Equation" r:id="rId9" imgW="15238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050914"/>
                        <a:ext cx="4413448" cy="7162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308048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49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800" b="1" dirty="0">
                  <a:solidFill>
                    <a:schemeClr val="bg1"/>
                  </a:solidFill>
                  <a:latin typeface="Calibri" pitchFamily="34" charset="0"/>
                </a:rPr>
                <a:t>Regression models</a:t>
              </a:r>
              <a:endParaRPr lang="en-US" altLang="ja-JP" sz="2800" b="1" dirty="0">
                <a:solidFill>
                  <a:schemeClr val="bg1"/>
                </a:solidFill>
                <a:latin typeface="Calibri" pitchFamily="34" charset="0"/>
                <a:ea typeface="+mn-ea"/>
              </a:endParaRPr>
            </a:p>
          </p:txBody>
        </p:sp>
        <p:sp>
          <p:nvSpPr>
            <p:cNvPr id="51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5046191"/>
              </p:ext>
            </p:extLst>
          </p:nvPr>
        </p:nvGraphicFramePr>
        <p:xfrm>
          <a:off x="4114800" y="332898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2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4800" y="3328988"/>
                        <a:ext cx="914400" cy="198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726161"/>
              </p:ext>
            </p:extLst>
          </p:nvPr>
        </p:nvGraphicFramePr>
        <p:xfrm>
          <a:off x="755576" y="1484784"/>
          <a:ext cx="6426200" cy="437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3" name="Equation" r:id="rId6" imgW="2425680" imgH="1650960" progId="Equation.DSMT4">
                  <p:embed/>
                </p:oleObj>
              </mc:Choice>
              <mc:Fallback>
                <p:oleObj name="Equation" r:id="rId6" imgW="2425680" imgH="1650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55576" y="1484784"/>
                        <a:ext cx="6426200" cy="437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正方形/長方形 10"/>
          <p:cNvSpPr/>
          <p:nvPr/>
        </p:nvSpPr>
        <p:spPr>
          <a:xfrm>
            <a:off x="107504" y="908720"/>
            <a:ext cx="4359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srgbClr val="C00000"/>
                </a:solidFill>
              </a:rPr>
              <a:t>Generalized linear model (GLM)</a:t>
            </a:r>
            <a:endParaRPr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3528" y="5943871"/>
            <a:ext cx="2893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Gamma, Inverse-Gaussian</a:t>
            </a:r>
            <a:r>
              <a:rPr lang="en-US" altLang="ja-JP" dirty="0"/>
              <a:t>…..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86884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 txBox="1">
            <a:spLocks noChangeArrowheads="1"/>
          </p:cNvSpPr>
          <p:nvPr/>
        </p:nvSpPr>
        <p:spPr bwMode="auto">
          <a:xfrm>
            <a:off x="242888" y="971550"/>
            <a:ext cx="8686800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US" altLang="ja-JP" sz="2800">
              <a:solidFill>
                <a:srgbClr val="0070C0"/>
              </a:solidFill>
            </a:endParaRPr>
          </a:p>
        </p:txBody>
      </p:sp>
      <p:grpSp>
        <p:nvGrpSpPr>
          <p:cNvPr id="13315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4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What is the Generalized Linear Model (GLM) ?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323850" y="836613"/>
          <a:ext cx="8569326" cy="54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6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3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45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5994"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/>
                        <a:t>Distributional </a:t>
                      </a:r>
                      <a:endParaRPr kumimoji="1" lang="ja-JP" altLang="en-US" sz="1800" dirty="0"/>
                    </a:p>
                    <a:p>
                      <a:pPr algn="ctr"/>
                      <a:r>
                        <a:rPr kumimoji="1" lang="en-US" altLang="ja-JP" sz="1800" dirty="0"/>
                        <a:t>assumption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Regression component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R function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79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/>
                        <a:t>Normal linear model 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Normal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Linear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“lm” 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39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Normal nonlinear model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/>
                        <a:t>Normal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Nonlinear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“</a:t>
                      </a:r>
                      <a:r>
                        <a:rPr kumimoji="1" lang="en-US" altLang="ja-JP" sz="1800" dirty="0" err="1"/>
                        <a:t>nls</a:t>
                      </a:r>
                      <a:r>
                        <a:rPr kumimoji="1" lang="en-US" altLang="ja-JP" sz="1800" dirty="0"/>
                        <a:t>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29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Generalized</a:t>
                      </a:r>
                      <a:r>
                        <a:rPr kumimoji="1" lang="en-US" altLang="ja-JP" sz="1800" baseline="0" dirty="0"/>
                        <a:t> linear model (GLM)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Exponential family</a:t>
                      </a:r>
                      <a:br>
                        <a:rPr kumimoji="1" lang="en-US" altLang="ja-JP" sz="1800" dirty="0"/>
                      </a:br>
                      <a:r>
                        <a:rPr kumimoji="1" lang="en-US" altLang="ja-JP" sz="1800" dirty="0"/>
                        <a:t>(Normal,</a:t>
                      </a:r>
                      <a:r>
                        <a:rPr kumimoji="1" lang="en-US" altLang="ja-JP" sz="1800" baseline="0" dirty="0"/>
                        <a:t> Gamma, Binomial, Poisson etc) 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Linear through  </a:t>
                      </a:r>
                      <a:br>
                        <a:rPr kumimoji="1" lang="en-US" altLang="ja-JP" sz="1800" dirty="0"/>
                      </a:br>
                      <a:r>
                        <a:rPr kumimoji="1" lang="en-US" altLang="ja-JP" sz="1800" dirty="0"/>
                        <a:t>“a link function”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“</a:t>
                      </a:r>
                      <a:r>
                        <a:rPr kumimoji="1" lang="en-US" altLang="ja-JP" sz="1800" dirty="0" err="1"/>
                        <a:t>glm</a:t>
                      </a:r>
                      <a:r>
                        <a:rPr kumimoji="1" lang="en-US" altLang="ja-JP" sz="1800" dirty="0"/>
                        <a:t>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994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/>
                        <a:t>Nonparametric</a:t>
                      </a:r>
                      <a:r>
                        <a:rPr lang="en-US" altLang="ja-JP" sz="1800" baseline="0" dirty="0"/>
                        <a:t> regression model</a:t>
                      </a:r>
                      <a:endParaRPr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/>
                        <a:t>Normal</a:t>
                      </a:r>
                      <a:endParaRPr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Nonparametric</a:t>
                      </a:r>
                      <a:r>
                        <a:rPr kumimoji="1" lang="en-US" altLang="ja-JP" sz="1800" baseline="0" dirty="0"/>
                        <a:t> </a:t>
                      </a:r>
                      <a:endParaRPr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“</a:t>
                      </a:r>
                      <a:r>
                        <a:rPr kumimoji="1" lang="en-US" altLang="ja-JP" sz="1800" dirty="0" err="1"/>
                        <a:t>gam</a:t>
                      </a:r>
                      <a:r>
                        <a:rPr kumimoji="1" lang="en-US" altLang="ja-JP" sz="1800" dirty="0"/>
                        <a:t>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99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Generalized additive</a:t>
                      </a:r>
                      <a:r>
                        <a:rPr kumimoji="1" lang="en-US" altLang="ja-JP" sz="1800" baseline="0" dirty="0"/>
                        <a:t> model (GAM)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/>
                        <a:t>Exponential family</a:t>
                      </a:r>
                      <a:br>
                        <a:rPr kumimoji="1" lang="en-US" altLang="ja-JP" sz="1800" dirty="0"/>
                      </a:br>
                      <a:r>
                        <a:rPr kumimoji="1" lang="en-US" altLang="ja-JP" sz="1800" dirty="0"/>
                        <a:t>(Normal,</a:t>
                      </a:r>
                      <a:r>
                        <a:rPr kumimoji="1" lang="en-US" altLang="ja-JP" sz="1800" baseline="0" dirty="0"/>
                        <a:t> Gamma, Binomial, Poisson etc) 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/>
                        <a:t>Nonparametric</a:t>
                      </a:r>
                      <a:r>
                        <a:rPr kumimoji="1" lang="en-US" altLang="ja-JP" sz="1800" baseline="0" dirty="0"/>
                        <a:t> </a:t>
                      </a:r>
                      <a:r>
                        <a:rPr kumimoji="1" lang="en-US" altLang="ja-JP" sz="1800" dirty="0"/>
                        <a:t> through  </a:t>
                      </a:r>
                      <a:br>
                        <a:rPr kumimoji="1" lang="en-US" altLang="ja-JP" sz="1800" dirty="0"/>
                      </a:br>
                      <a:r>
                        <a:rPr kumimoji="1" lang="en-US" altLang="ja-JP" sz="1800" dirty="0"/>
                        <a:t>“a link function”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“</a:t>
                      </a:r>
                      <a:r>
                        <a:rPr kumimoji="1" lang="en-US" altLang="ja-JP" sz="1800" dirty="0" err="1"/>
                        <a:t>gam</a:t>
                      </a:r>
                      <a:r>
                        <a:rPr kumimoji="1" lang="en-US" altLang="ja-JP" sz="1800" dirty="0"/>
                        <a:t>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98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4"/>
          <p:cNvSpPr>
            <a:spLocks noChangeArrowheads="1"/>
          </p:cNvSpPr>
          <p:nvPr/>
        </p:nvSpPr>
        <p:spPr bwMode="auto">
          <a:xfrm>
            <a:off x="1682750" y="4264025"/>
            <a:ext cx="9144000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endParaRPr lang="ja-JP" altLang="en-US"/>
          </a:p>
        </p:txBody>
      </p:sp>
      <p:grpSp>
        <p:nvGrpSpPr>
          <p:cNvPr id="21507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49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800" b="1" dirty="0">
                  <a:solidFill>
                    <a:schemeClr val="bg1"/>
                  </a:solidFill>
                  <a:latin typeface="Calibri" pitchFamily="34" charset="0"/>
                </a:rPr>
                <a:t>Regression models</a:t>
              </a:r>
              <a:endParaRPr lang="en-US" altLang="ja-JP" sz="2800" b="1" dirty="0">
                <a:solidFill>
                  <a:schemeClr val="bg1"/>
                </a:solidFill>
                <a:latin typeface="Calibri" pitchFamily="34" charset="0"/>
                <a:ea typeface="+mn-ea"/>
              </a:endParaRPr>
            </a:p>
          </p:txBody>
        </p:sp>
        <p:sp>
          <p:nvSpPr>
            <p:cNvPr id="51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8153011"/>
              </p:ext>
            </p:extLst>
          </p:nvPr>
        </p:nvGraphicFramePr>
        <p:xfrm>
          <a:off x="4114800" y="332898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1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4800" y="3328988"/>
                        <a:ext cx="914400" cy="198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861168"/>
              </p:ext>
            </p:extLst>
          </p:nvPr>
        </p:nvGraphicFramePr>
        <p:xfrm>
          <a:off x="434181" y="1628800"/>
          <a:ext cx="8275637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2" name="Equation" r:id="rId6" imgW="3124080" imgH="253800" progId="Equation.DSMT4">
                  <p:embed/>
                </p:oleObj>
              </mc:Choice>
              <mc:Fallback>
                <p:oleObj name="Equation" r:id="rId6" imgW="31240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4181" y="1628800"/>
                        <a:ext cx="8275637" cy="671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107504" y="980727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srgbClr val="C00000"/>
                </a:solidFill>
              </a:rPr>
              <a:t>Additive model (nonparametric regression</a:t>
            </a:r>
            <a:endParaRPr lang="ja-JP" altLang="en-US" sz="2400" dirty="0">
              <a:solidFill>
                <a:srgbClr val="C00000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09619" y="2478087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srgbClr val="C00000"/>
                </a:solidFill>
              </a:rPr>
              <a:t>Generalized additive model (GAM)</a:t>
            </a:r>
            <a:endParaRPr lang="ja-JP" alt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937181"/>
              </p:ext>
            </p:extLst>
          </p:nvPr>
        </p:nvGraphicFramePr>
        <p:xfrm>
          <a:off x="467544" y="2939752"/>
          <a:ext cx="6219825" cy="374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3" name="Equation" r:id="rId8" imgW="2743200" imgH="1650960" progId="Equation.DSMT4">
                  <p:embed/>
                </p:oleObj>
              </mc:Choice>
              <mc:Fallback>
                <p:oleObj name="Equation" r:id="rId8" imgW="2743200" imgH="1650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939752"/>
                        <a:ext cx="6219825" cy="3741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53695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 txBox="1">
            <a:spLocks noChangeArrowheads="1"/>
          </p:cNvSpPr>
          <p:nvPr/>
        </p:nvSpPr>
        <p:spPr bwMode="auto">
          <a:xfrm>
            <a:off x="242888" y="971550"/>
            <a:ext cx="8686800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US" altLang="ja-JP" sz="2800">
              <a:solidFill>
                <a:srgbClr val="0070C0"/>
              </a:solidFill>
            </a:endParaRPr>
          </a:p>
        </p:txBody>
      </p:sp>
      <p:grpSp>
        <p:nvGrpSpPr>
          <p:cNvPr id="13315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4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What is the Generalized Linear Model (GLM) ?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323850" y="836613"/>
          <a:ext cx="8569326" cy="54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6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3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45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5994"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/>
                        <a:t>Distributional </a:t>
                      </a:r>
                      <a:endParaRPr kumimoji="1" lang="ja-JP" altLang="en-US" sz="1800" dirty="0"/>
                    </a:p>
                    <a:p>
                      <a:pPr algn="ctr"/>
                      <a:r>
                        <a:rPr kumimoji="1" lang="en-US" altLang="ja-JP" sz="1800" dirty="0"/>
                        <a:t>assumption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Regression component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R function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79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aseline="0" dirty="0"/>
                        <a:t>Normal linear model 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Normal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Linear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“lm” 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39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Normal nonlinear model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/>
                        <a:t>Normal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Nonlinear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“</a:t>
                      </a:r>
                      <a:r>
                        <a:rPr kumimoji="1" lang="en-US" altLang="ja-JP" sz="1800" dirty="0" err="1"/>
                        <a:t>nls</a:t>
                      </a:r>
                      <a:r>
                        <a:rPr kumimoji="1" lang="en-US" altLang="ja-JP" sz="1800" dirty="0"/>
                        <a:t>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29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Generalized</a:t>
                      </a:r>
                      <a:r>
                        <a:rPr kumimoji="1" lang="en-US" altLang="ja-JP" sz="1800" baseline="0" dirty="0"/>
                        <a:t> linear model (GLM)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Exponential family</a:t>
                      </a:r>
                      <a:br>
                        <a:rPr kumimoji="1" lang="en-US" altLang="ja-JP" sz="1800" dirty="0"/>
                      </a:br>
                      <a:r>
                        <a:rPr kumimoji="1" lang="en-US" altLang="ja-JP" sz="1800" dirty="0"/>
                        <a:t>(Normal,</a:t>
                      </a:r>
                      <a:r>
                        <a:rPr kumimoji="1" lang="en-US" altLang="ja-JP" sz="1800" baseline="0" dirty="0"/>
                        <a:t> Gamma, Binomial, Poisson etc) 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Linear through  </a:t>
                      </a:r>
                      <a:br>
                        <a:rPr kumimoji="1" lang="en-US" altLang="ja-JP" sz="1800" dirty="0"/>
                      </a:br>
                      <a:r>
                        <a:rPr kumimoji="1" lang="en-US" altLang="ja-JP" sz="1800" dirty="0"/>
                        <a:t>“a link function”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“</a:t>
                      </a:r>
                      <a:r>
                        <a:rPr kumimoji="1" lang="en-US" altLang="ja-JP" sz="1800" dirty="0" err="1"/>
                        <a:t>glm</a:t>
                      </a:r>
                      <a:r>
                        <a:rPr kumimoji="1" lang="en-US" altLang="ja-JP" sz="1800" dirty="0"/>
                        <a:t>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994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/>
                        <a:t>Nonparametric</a:t>
                      </a:r>
                      <a:r>
                        <a:rPr lang="en-US" altLang="ja-JP" sz="1800" baseline="0" dirty="0"/>
                        <a:t> regression model</a:t>
                      </a:r>
                      <a:endParaRPr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/>
                        <a:t>Normal</a:t>
                      </a:r>
                      <a:endParaRPr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Nonparametric</a:t>
                      </a:r>
                      <a:r>
                        <a:rPr kumimoji="1" lang="en-US" altLang="ja-JP" sz="1800" baseline="0" dirty="0"/>
                        <a:t> </a:t>
                      </a:r>
                      <a:endParaRPr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“</a:t>
                      </a:r>
                      <a:r>
                        <a:rPr kumimoji="1" lang="en-US" altLang="ja-JP" sz="1800" dirty="0" err="1"/>
                        <a:t>gam</a:t>
                      </a:r>
                      <a:r>
                        <a:rPr kumimoji="1" lang="en-US" altLang="ja-JP" sz="1800" dirty="0"/>
                        <a:t>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99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Generalized additive</a:t>
                      </a:r>
                      <a:r>
                        <a:rPr kumimoji="1" lang="en-US" altLang="ja-JP" sz="1800" baseline="0" dirty="0"/>
                        <a:t> model (GAM)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/>
                        <a:t>Exponential family</a:t>
                      </a:r>
                      <a:br>
                        <a:rPr kumimoji="1" lang="en-US" altLang="ja-JP" sz="1800" dirty="0"/>
                      </a:br>
                      <a:r>
                        <a:rPr kumimoji="1" lang="en-US" altLang="ja-JP" sz="1800" dirty="0"/>
                        <a:t>(Normal,</a:t>
                      </a:r>
                      <a:r>
                        <a:rPr kumimoji="1" lang="en-US" altLang="ja-JP" sz="1800" baseline="0" dirty="0"/>
                        <a:t> Gamma, Binomial, Poisson etc) 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/>
                        <a:t>Nonparametric</a:t>
                      </a:r>
                      <a:r>
                        <a:rPr kumimoji="1" lang="en-US" altLang="ja-JP" sz="1800" baseline="0" dirty="0"/>
                        <a:t> </a:t>
                      </a:r>
                      <a:r>
                        <a:rPr kumimoji="1" lang="en-US" altLang="ja-JP" sz="1800" dirty="0"/>
                        <a:t> through  </a:t>
                      </a:r>
                      <a:br>
                        <a:rPr kumimoji="1" lang="en-US" altLang="ja-JP" sz="1800" dirty="0"/>
                      </a:br>
                      <a:r>
                        <a:rPr kumimoji="1" lang="en-US" altLang="ja-JP" sz="1800" dirty="0"/>
                        <a:t>“a link function”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/>
                        <a:t>“</a:t>
                      </a:r>
                      <a:r>
                        <a:rPr kumimoji="1" lang="en-US" altLang="ja-JP" sz="1800" dirty="0" err="1"/>
                        <a:t>gam</a:t>
                      </a:r>
                      <a:r>
                        <a:rPr kumimoji="1" lang="en-US" altLang="ja-JP" sz="1800" dirty="0"/>
                        <a:t>”</a:t>
                      </a:r>
                      <a:endParaRPr kumimoji="1" lang="ja-JP" altLang="en-US" sz="1800" dirty="0"/>
                    </a:p>
                  </a:txBody>
                  <a:tcPr marL="91444" marR="91444" marT="45715" marB="4571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98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38F7D-5EF0-4AC7-AA2D-98AC61998387}" type="slidenum">
              <a:rPr lang="en-US" altLang="ja-JP"/>
              <a:pPr/>
              <a:t>3</a:t>
            </a:fld>
            <a:endParaRPr lang="en-US" altLang="ja-JP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4191000" y="1600200"/>
          <a:ext cx="203517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69" name="数式" r:id="rId4" imgW="723586" imgH="190417" progId="Equation.3">
                  <p:embed/>
                </p:oleObj>
              </mc:Choice>
              <mc:Fallback>
                <p:oleObj name="数式" r:id="rId4" imgW="723586" imgH="190417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600200"/>
                        <a:ext cx="2035175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3305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sz="2800" dirty="0"/>
              <a:t>Linear relationship</a:t>
            </a:r>
            <a:endParaRPr lang="ja-JP" altLang="en-US" sz="2800" dirty="0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755651" y="2285998"/>
            <a:ext cx="7381876" cy="586689"/>
            <a:chOff x="476" y="1632"/>
            <a:chExt cx="4650" cy="327"/>
          </a:xfrm>
        </p:grpSpPr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2352" y="1632"/>
              <a:ext cx="2774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3200"/>
                <a:t>(</a:t>
              </a:r>
              <a:r>
                <a:rPr lang="en-US" altLang="ja-JP" sz="3200" i="1"/>
                <a:t>x</a:t>
              </a:r>
              <a:r>
                <a:rPr lang="en-US" altLang="ja-JP" sz="3200" baseline="-25000"/>
                <a:t>1</a:t>
              </a:r>
              <a:r>
                <a:rPr lang="en-US" altLang="ja-JP" sz="3200"/>
                <a:t>, </a:t>
              </a:r>
              <a:r>
                <a:rPr lang="en-US" altLang="ja-JP" sz="3200" i="1"/>
                <a:t>y</a:t>
              </a:r>
              <a:r>
                <a:rPr lang="en-US" altLang="ja-JP" sz="3200" baseline="-25000"/>
                <a:t>1</a:t>
              </a:r>
              <a:r>
                <a:rPr lang="en-US" altLang="ja-JP" sz="3200"/>
                <a:t>), (</a:t>
              </a:r>
              <a:r>
                <a:rPr lang="en-US" altLang="ja-JP" sz="3200" i="1"/>
                <a:t>x</a:t>
              </a:r>
              <a:r>
                <a:rPr lang="en-US" altLang="ja-JP" sz="3200" baseline="-25000"/>
                <a:t>2</a:t>
              </a:r>
              <a:r>
                <a:rPr lang="en-US" altLang="ja-JP" sz="3200"/>
                <a:t>, </a:t>
              </a:r>
              <a:r>
                <a:rPr lang="en-US" altLang="ja-JP" sz="3200" i="1"/>
                <a:t>y</a:t>
              </a:r>
              <a:r>
                <a:rPr lang="en-US" altLang="ja-JP" sz="3200" baseline="-25000"/>
                <a:t>2</a:t>
              </a:r>
              <a:r>
                <a:rPr lang="en-US" altLang="ja-JP" sz="3200"/>
                <a:t>),…, (</a:t>
              </a:r>
              <a:r>
                <a:rPr lang="en-US" altLang="ja-JP" sz="3200" i="1"/>
                <a:t>x</a:t>
              </a:r>
              <a:r>
                <a:rPr lang="en-US" altLang="ja-JP" sz="3200" baseline="-25000"/>
                <a:t>n</a:t>
              </a:r>
              <a:r>
                <a:rPr lang="en-US" altLang="ja-JP" sz="3200"/>
                <a:t>, </a:t>
              </a:r>
              <a:r>
                <a:rPr lang="en-US" altLang="ja-JP" sz="3200" i="1"/>
                <a:t>y</a:t>
              </a:r>
              <a:r>
                <a:rPr lang="en-US" altLang="ja-JP" sz="3200" baseline="-25000"/>
                <a:t>n</a:t>
              </a:r>
              <a:r>
                <a:rPr lang="en-US" altLang="ja-JP" sz="3200"/>
                <a:t>)</a:t>
              </a:r>
            </a:p>
          </p:txBody>
        </p:sp>
        <p:sp>
          <p:nvSpPr>
            <p:cNvPr id="26630" name="Text Box 6"/>
            <p:cNvSpPr txBox="1">
              <a:spLocks noChangeArrowheads="1"/>
            </p:cNvSpPr>
            <p:nvPr/>
          </p:nvSpPr>
          <p:spPr bwMode="auto">
            <a:xfrm>
              <a:off x="476" y="1667"/>
              <a:ext cx="126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ja-JP" sz="2800" dirty="0"/>
                <a:t>Observation</a:t>
              </a:r>
              <a:endParaRPr lang="ja-JP" altLang="en-US" sz="2800" dirty="0"/>
            </a:p>
          </p:txBody>
        </p:sp>
      </p:grp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762000" y="3124200"/>
            <a:ext cx="36649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800" dirty="0"/>
              <a:t>Simple linear regression</a:t>
            </a:r>
            <a:endParaRPr lang="ja-JP" altLang="en-US" sz="2800" dirty="0"/>
          </a:p>
        </p:txBody>
      </p:sp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1043608" y="3645024"/>
          <a:ext cx="614045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0" name="Equation" r:id="rId6" imgW="2184120" imgH="241200" progId="Equation.DSMT4">
                  <p:embed/>
                </p:oleObj>
              </mc:Choice>
              <mc:Fallback>
                <p:oleObj name="Equation" r:id="rId6" imgW="2184120" imgH="2412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645024"/>
                        <a:ext cx="6140450" cy="765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762000" y="4495800"/>
            <a:ext cx="48593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800" dirty="0"/>
              <a:t>Least square estimation for α</a:t>
            </a:r>
            <a:r>
              <a:rPr lang="ja-JP" altLang="en-US" sz="2800" dirty="0" err="1"/>
              <a:t>，</a:t>
            </a:r>
            <a:r>
              <a:rPr lang="en-US" altLang="ja-JP" sz="2800" dirty="0"/>
              <a:t>β</a:t>
            </a:r>
            <a:endParaRPr lang="ja-JP" altLang="en-US" sz="2800" dirty="0"/>
          </a:p>
        </p:txBody>
      </p:sp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1028700" y="5029200"/>
          <a:ext cx="73533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1" name="数式" r:id="rId8" imgW="2616200" imgH="368300" progId="Equation.3">
                  <p:embed/>
                </p:oleObj>
              </mc:Choice>
              <mc:Fallback>
                <p:oleObj name="数式" r:id="rId8" imgW="2616200" imgH="3683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700" y="5029200"/>
                        <a:ext cx="7353300" cy="116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571500"/>
            <a:ext cx="9144000" cy="698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Calibri" pitchFamily="34" charset="0"/>
              <a:ea typeface="+mn-ea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-1588"/>
            <a:ext cx="9144000" cy="573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b="1" dirty="0">
                <a:solidFill>
                  <a:schemeClr val="bg1"/>
                </a:solidFill>
                <a:latin typeface="Calibri" pitchFamily="34" charset="0"/>
                <a:ea typeface="+mn-ea"/>
              </a:rPr>
              <a:t>Least square method for simple linear regression</a:t>
            </a:r>
            <a:endParaRPr lang="en-US" altLang="ja-JP" sz="3200" b="1" dirty="0">
              <a:solidFill>
                <a:schemeClr val="bg1"/>
              </a:solidFill>
              <a:latin typeface="Symbol" pitchFamily="18" charset="2"/>
              <a:ea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472-0136-4632-9986-27ACE0BD5AD7}" type="slidenum">
              <a:rPr lang="en-US" altLang="ja-JP"/>
              <a:pPr/>
              <a:t>4</a:t>
            </a:fld>
            <a:endParaRPr lang="en-US" altLang="ja-JP"/>
          </a:p>
        </p:txBody>
      </p:sp>
      <p:graphicFrame>
        <p:nvGraphicFramePr>
          <p:cNvPr id="38928" name="Object 16"/>
          <p:cNvGraphicFramePr>
            <a:graphicFrameLocks noChangeAspect="1"/>
          </p:cNvGraphicFramePr>
          <p:nvPr/>
        </p:nvGraphicFramePr>
        <p:xfrm>
          <a:off x="762000" y="5689600"/>
          <a:ext cx="73533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2" name="数式" r:id="rId4" imgW="2616200" imgH="368300" progId="Equation.3">
                  <p:embed/>
                </p:oleObj>
              </mc:Choice>
              <mc:Fallback>
                <p:oleObj name="数式" r:id="rId4" imgW="2616200" imgH="3683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689600"/>
                        <a:ext cx="7353300" cy="116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09600" y="1143000"/>
            <a:ext cx="7369175" cy="4267200"/>
            <a:chOff x="384" y="720"/>
            <a:chExt cx="4642" cy="2688"/>
          </a:xfrm>
        </p:grpSpPr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624" y="864"/>
              <a:ext cx="4402" cy="2544"/>
              <a:chOff x="624" y="864"/>
              <a:chExt cx="4402" cy="2544"/>
            </a:xfrm>
          </p:grpSpPr>
          <p:sp>
            <p:nvSpPr>
              <p:cNvPr id="38915" name="Line 3"/>
              <p:cNvSpPr>
                <a:spLocks noChangeShapeType="1"/>
              </p:cNvSpPr>
              <p:nvPr/>
            </p:nvSpPr>
            <p:spPr bwMode="auto">
              <a:xfrm flipV="1">
                <a:off x="624" y="864"/>
                <a:ext cx="0" cy="25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916" name="Line 4"/>
              <p:cNvSpPr>
                <a:spLocks noChangeShapeType="1"/>
              </p:cNvSpPr>
              <p:nvPr/>
            </p:nvSpPr>
            <p:spPr bwMode="auto">
              <a:xfrm>
                <a:off x="624" y="3408"/>
                <a:ext cx="43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917" name="AutoShape 5"/>
              <p:cNvSpPr>
                <a:spLocks noChangeArrowheads="1"/>
              </p:cNvSpPr>
              <p:nvPr/>
            </p:nvSpPr>
            <p:spPr bwMode="auto">
              <a:xfrm>
                <a:off x="1776" y="2640"/>
                <a:ext cx="96" cy="96"/>
              </a:xfrm>
              <a:prstGeom prst="flowChartConnector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918" name="AutoShape 6"/>
              <p:cNvSpPr>
                <a:spLocks noChangeArrowheads="1"/>
              </p:cNvSpPr>
              <p:nvPr/>
            </p:nvSpPr>
            <p:spPr bwMode="auto">
              <a:xfrm>
                <a:off x="1248" y="2448"/>
                <a:ext cx="96" cy="96"/>
              </a:xfrm>
              <a:prstGeom prst="flowChartConnector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919" name="AutoShape 7"/>
              <p:cNvSpPr>
                <a:spLocks noChangeArrowheads="1"/>
              </p:cNvSpPr>
              <p:nvPr/>
            </p:nvSpPr>
            <p:spPr bwMode="auto">
              <a:xfrm>
                <a:off x="2112" y="1680"/>
                <a:ext cx="96" cy="96"/>
              </a:xfrm>
              <a:prstGeom prst="flowChartConnector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920" name="AutoShape 8"/>
              <p:cNvSpPr>
                <a:spLocks noChangeArrowheads="1"/>
              </p:cNvSpPr>
              <p:nvPr/>
            </p:nvSpPr>
            <p:spPr bwMode="auto">
              <a:xfrm>
                <a:off x="2928" y="1920"/>
                <a:ext cx="96" cy="96"/>
              </a:xfrm>
              <a:prstGeom prst="flowChartConnector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921" name="AutoShape 9"/>
              <p:cNvSpPr>
                <a:spLocks noChangeArrowheads="1"/>
              </p:cNvSpPr>
              <p:nvPr/>
            </p:nvSpPr>
            <p:spPr bwMode="auto">
              <a:xfrm>
                <a:off x="3312" y="1536"/>
                <a:ext cx="96" cy="96"/>
              </a:xfrm>
              <a:prstGeom prst="flowChartConnector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922" name="Line 10"/>
              <p:cNvSpPr>
                <a:spLocks noChangeShapeType="1"/>
              </p:cNvSpPr>
              <p:nvPr/>
            </p:nvSpPr>
            <p:spPr bwMode="auto">
              <a:xfrm flipV="1">
                <a:off x="912" y="1152"/>
                <a:ext cx="2784" cy="19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923" name="Line 11"/>
              <p:cNvSpPr>
                <a:spLocks noChangeShapeType="1"/>
              </p:cNvSpPr>
              <p:nvPr/>
            </p:nvSpPr>
            <p:spPr bwMode="auto">
              <a:xfrm>
                <a:off x="2160" y="1776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924" name="Text Box 12"/>
              <p:cNvSpPr txBox="1">
                <a:spLocks noChangeArrowheads="1"/>
              </p:cNvSpPr>
              <p:nvPr/>
            </p:nvSpPr>
            <p:spPr bwMode="auto">
              <a:xfrm>
                <a:off x="1824" y="1824"/>
                <a:ext cx="34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/>
                  <a:t>ε</a:t>
                </a:r>
                <a:r>
                  <a:rPr lang="en-US" altLang="ja-JP" i="1" baseline="-25000"/>
                  <a:t>i</a:t>
                </a:r>
              </a:p>
            </p:txBody>
          </p:sp>
          <p:sp>
            <p:nvSpPr>
              <p:cNvPr id="38925" name="Rectangle 13"/>
              <p:cNvSpPr>
                <a:spLocks noChangeArrowheads="1"/>
              </p:cNvSpPr>
              <p:nvPr/>
            </p:nvSpPr>
            <p:spPr bwMode="auto">
              <a:xfrm>
                <a:off x="1872" y="1278"/>
                <a:ext cx="660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2800"/>
                  <a:t>(</a:t>
                </a:r>
                <a:r>
                  <a:rPr lang="en-US" altLang="ja-JP" sz="2800" i="1"/>
                  <a:t>x</a:t>
                </a:r>
                <a:r>
                  <a:rPr lang="en-US" altLang="ja-JP" sz="2800" i="1" baseline="-25000"/>
                  <a:t>i</a:t>
                </a:r>
                <a:r>
                  <a:rPr lang="en-US" altLang="ja-JP" sz="2800"/>
                  <a:t>, </a:t>
                </a:r>
                <a:r>
                  <a:rPr lang="en-US" altLang="ja-JP" sz="2800" i="1"/>
                  <a:t>y</a:t>
                </a:r>
                <a:r>
                  <a:rPr lang="en-US" altLang="ja-JP" sz="2800" i="1" baseline="-25000"/>
                  <a:t>i</a:t>
                </a:r>
                <a:r>
                  <a:rPr lang="en-US" altLang="ja-JP" sz="2800"/>
                  <a:t>)</a:t>
                </a:r>
              </a:p>
            </p:txBody>
          </p:sp>
          <p:graphicFrame>
            <p:nvGraphicFramePr>
              <p:cNvPr id="38926" name="Object 14"/>
              <p:cNvGraphicFramePr>
                <a:graphicFrameLocks noChangeAspect="1"/>
              </p:cNvGraphicFramePr>
              <p:nvPr/>
            </p:nvGraphicFramePr>
            <p:xfrm>
              <a:off x="3744" y="1104"/>
              <a:ext cx="1282" cy="3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8173" name="数式" r:id="rId6" imgW="723586" imgH="190417" progId="Equation.3">
                      <p:embed/>
                    </p:oleObj>
                  </mc:Choice>
                  <mc:Fallback>
                    <p:oleObj name="数式" r:id="rId6" imgW="723586" imgH="190417" progId="Equation.3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44" y="1104"/>
                            <a:ext cx="1282" cy="38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8927" name="Rectangle 15"/>
              <p:cNvSpPr>
                <a:spLocks noChangeArrowheads="1"/>
              </p:cNvSpPr>
              <p:nvPr/>
            </p:nvSpPr>
            <p:spPr bwMode="auto">
              <a:xfrm>
                <a:off x="1920" y="2286"/>
                <a:ext cx="1259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2800"/>
                  <a:t>(</a:t>
                </a:r>
                <a:r>
                  <a:rPr lang="en-US" altLang="ja-JP" sz="2800" i="1"/>
                  <a:t>x</a:t>
                </a:r>
                <a:r>
                  <a:rPr lang="en-US" altLang="ja-JP" sz="2800" i="1" baseline="-25000"/>
                  <a:t>i</a:t>
                </a:r>
                <a:r>
                  <a:rPr lang="en-US" altLang="ja-JP" sz="2800"/>
                  <a:t>,</a:t>
                </a:r>
                <a:r>
                  <a:rPr lang="en-US" altLang="ja-JP" sz="2800" i="1"/>
                  <a:t>α+β x</a:t>
                </a:r>
                <a:r>
                  <a:rPr lang="en-US" altLang="ja-JP" sz="2800" i="1" baseline="-25000"/>
                  <a:t>i</a:t>
                </a:r>
                <a:r>
                  <a:rPr lang="en-US" altLang="ja-JP" sz="2800"/>
                  <a:t>)</a:t>
                </a:r>
              </a:p>
            </p:txBody>
          </p:sp>
          <p:sp>
            <p:nvSpPr>
              <p:cNvPr id="38929" name="Text Box 17"/>
              <p:cNvSpPr txBox="1">
                <a:spLocks noChangeArrowheads="1"/>
              </p:cNvSpPr>
              <p:nvPr/>
            </p:nvSpPr>
            <p:spPr bwMode="auto">
              <a:xfrm>
                <a:off x="4704" y="3120"/>
                <a:ext cx="20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i="1"/>
                  <a:t>x</a:t>
                </a:r>
              </a:p>
            </p:txBody>
          </p:sp>
        </p:grpSp>
        <p:sp>
          <p:nvSpPr>
            <p:cNvPr id="38930" name="Text Box 18"/>
            <p:cNvSpPr txBox="1">
              <a:spLocks noChangeArrowheads="1"/>
            </p:cNvSpPr>
            <p:nvPr/>
          </p:nvSpPr>
          <p:spPr bwMode="auto">
            <a:xfrm>
              <a:off x="384" y="720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i="1"/>
                <a:t>y</a:t>
              </a:r>
            </a:p>
          </p:txBody>
        </p:sp>
      </p:grp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0" y="571500"/>
            <a:ext cx="9144000" cy="698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Calibri" pitchFamily="34" charset="0"/>
              <a:ea typeface="+mn-ea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0" y="-1588"/>
            <a:ext cx="9144000" cy="573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b="1" dirty="0">
                <a:solidFill>
                  <a:schemeClr val="bg1"/>
                </a:solidFill>
                <a:latin typeface="Calibri" pitchFamily="34" charset="0"/>
                <a:ea typeface="+mn-ea"/>
              </a:rPr>
              <a:t>Least square method for simple linear regression</a:t>
            </a:r>
            <a:endParaRPr lang="en-US" altLang="ja-JP" sz="3200" b="1" dirty="0">
              <a:solidFill>
                <a:schemeClr val="bg1"/>
              </a:solidFill>
              <a:latin typeface="Symbol" pitchFamily="18" charset="2"/>
              <a:ea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581400"/>
            <a:ext cx="77724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ja-JP" i="1" dirty="0"/>
              <a:t>t</a:t>
            </a:r>
            <a:r>
              <a:rPr lang="en-US" altLang="ja-JP" dirty="0"/>
              <a:t> : age</a:t>
            </a:r>
          </a:p>
          <a:p>
            <a:pPr eaLnBrk="1" hangingPunct="1">
              <a:buFontTx/>
              <a:buNone/>
            </a:pPr>
            <a:r>
              <a:rPr lang="en-US" altLang="ja-JP" i="1" dirty="0"/>
              <a:t>L</a:t>
            </a:r>
            <a:r>
              <a:rPr lang="en-US" altLang="ja-JP" i="1" baseline="-25000" dirty="0"/>
              <a:t>t</a:t>
            </a:r>
            <a:r>
              <a:rPr lang="en-US" altLang="ja-JP" dirty="0"/>
              <a:t> :Length at the age t</a:t>
            </a:r>
          </a:p>
          <a:p>
            <a:pPr eaLnBrk="1" hangingPunct="1">
              <a:buFontTx/>
              <a:buNone/>
            </a:pPr>
            <a:r>
              <a:rPr lang="en-US" altLang="ja-JP" i="1" dirty="0"/>
              <a:t>L</a:t>
            </a:r>
            <a:r>
              <a:rPr lang="en-US" altLang="ja-JP" baseline="-25000" dirty="0"/>
              <a:t>∞</a:t>
            </a:r>
            <a:r>
              <a:rPr lang="en-US" altLang="ja-JP" dirty="0"/>
              <a:t> :Asymptotic length</a:t>
            </a:r>
          </a:p>
          <a:p>
            <a:pPr eaLnBrk="1" hangingPunct="1">
              <a:buFontTx/>
              <a:buNone/>
            </a:pPr>
            <a:r>
              <a:rPr lang="en-US" altLang="ja-JP" i="1" dirty="0"/>
              <a:t>k</a:t>
            </a:r>
            <a:r>
              <a:rPr lang="en-US" altLang="ja-JP" dirty="0"/>
              <a:t> : Growth coefficient</a:t>
            </a:r>
          </a:p>
          <a:p>
            <a:pPr eaLnBrk="1" hangingPunct="1">
              <a:buFontTx/>
              <a:buNone/>
            </a:pPr>
            <a:r>
              <a:rPr lang="en-US" altLang="ja-JP" i="1" dirty="0"/>
              <a:t>t</a:t>
            </a:r>
            <a:r>
              <a:rPr lang="en-US" altLang="ja-JP" baseline="-25000" dirty="0"/>
              <a:t>0</a:t>
            </a:r>
            <a:r>
              <a:rPr lang="en-US" altLang="ja-JP" dirty="0"/>
              <a:t> : age at which </a:t>
            </a:r>
            <a:r>
              <a:rPr lang="en-US" altLang="ja-JP" i="1" dirty="0"/>
              <a:t>L</a:t>
            </a:r>
            <a:r>
              <a:rPr lang="en-US" altLang="ja-JP" i="1" baseline="-25000" dirty="0"/>
              <a:t>t</a:t>
            </a:r>
            <a:r>
              <a:rPr lang="en-US" altLang="ja-JP" dirty="0"/>
              <a:t>=0 satisfies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57200" y="1981200"/>
          <a:ext cx="35814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数式" r:id="rId4" imgW="1117115" imgH="215806" progId="Equation.3">
                  <p:embed/>
                </p:oleObj>
              </mc:Choice>
              <mc:Fallback>
                <p:oleObj name="数式" r:id="rId4" imgW="1117115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81200"/>
                        <a:ext cx="3581400" cy="9906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886200" y="1143000"/>
            <a:ext cx="4840288" cy="2819400"/>
            <a:chOff x="2448" y="720"/>
            <a:chExt cx="3049" cy="1776"/>
          </a:xfrm>
        </p:grpSpPr>
        <p:sp>
          <p:nvSpPr>
            <p:cNvPr id="1030" name="Line 5"/>
            <p:cNvSpPr>
              <a:spLocks noChangeShapeType="1"/>
            </p:cNvSpPr>
            <p:nvPr/>
          </p:nvSpPr>
          <p:spPr bwMode="auto">
            <a:xfrm>
              <a:off x="2448" y="2160"/>
              <a:ext cx="2832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2688" y="720"/>
              <a:ext cx="2809" cy="1776"/>
              <a:chOff x="2688" y="720"/>
              <a:chExt cx="2809" cy="1776"/>
            </a:xfrm>
          </p:grpSpPr>
          <p:sp>
            <p:nvSpPr>
              <p:cNvPr id="1032" name="Line 6"/>
              <p:cNvSpPr>
                <a:spLocks noChangeShapeType="1"/>
              </p:cNvSpPr>
              <p:nvPr/>
            </p:nvSpPr>
            <p:spPr bwMode="auto">
              <a:xfrm flipV="1">
                <a:off x="3024" y="912"/>
                <a:ext cx="1" cy="12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3" name="Text Box 7"/>
              <p:cNvSpPr txBox="1">
                <a:spLocks noChangeArrowheads="1"/>
              </p:cNvSpPr>
              <p:nvPr/>
            </p:nvSpPr>
            <p:spPr bwMode="auto">
              <a:xfrm>
                <a:off x="2928" y="2208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/>
                  <a:t>0</a:t>
                </a:r>
              </a:p>
            </p:txBody>
          </p:sp>
          <p:sp>
            <p:nvSpPr>
              <p:cNvPr id="1034" name="Rectangle 9"/>
              <p:cNvSpPr>
                <a:spLocks noChangeArrowheads="1"/>
              </p:cNvSpPr>
              <p:nvPr/>
            </p:nvSpPr>
            <p:spPr bwMode="auto">
              <a:xfrm>
                <a:off x="2688" y="2160"/>
                <a:ext cx="2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ja-JP" i="1"/>
                  <a:t>t</a:t>
                </a:r>
                <a:r>
                  <a:rPr lang="en-US" altLang="ja-JP" baseline="-25000"/>
                  <a:t>0</a:t>
                </a:r>
              </a:p>
            </p:txBody>
          </p:sp>
          <p:sp>
            <p:nvSpPr>
              <p:cNvPr id="1035" name="Freeform 12"/>
              <p:cNvSpPr>
                <a:spLocks/>
              </p:cNvSpPr>
              <p:nvPr/>
            </p:nvSpPr>
            <p:spPr bwMode="auto">
              <a:xfrm>
                <a:off x="2880" y="1200"/>
                <a:ext cx="2256" cy="968"/>
              </a:xfrm>
              <a:custGeom>
                <a:avLst/>
                <a:gdLst>
                  <a:gd name="T0" fmla="*/ 0 w 2256"/>
                  <a:gd name="T1" fmla="*/ 968 h 968"/>
                  <a:gd name="T2" fmla="*/ 192 w 2256"/>
                  <a:gd name="T3" fmla="*/ 632 h 968"/>
                  <a:gd name="T4" fmla="*/ 720 w 2256"/>
                  <a:gd name="T5" fmla="*/ 248 h 968"/>
                  <a:gd name="T6" fmla="*/ 1200 w 2256"/>
                  <a:gd name="T7" fmla="*/ 56 h 968"/>
                  <a:gd name="T8" fmla="*/ 1776 w 2256"/>
                  <a:gd name="T9" fmla="*/ 8 h 968"/>
                  <a:gd name="T10" fmla="*/ 2256 w 2256"/>
                  <a:gd name="T11" fmla="*/ 8 h 9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56"/>
                  <a:gd name="T19" fmla="*/ 0 h 968"/>
                  <a:gd name="T20" fmla="*/ 2256 w 2256"/>
                  <a:gd name="T21" fmla="*/ 968 h 9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56" h="968">
                    <a:moveTo>
                      <a:pt x="0" y="968"/>
                    </a:moveTo>
                    <a:cubicBezTo>
                      <a:pt x="36" y="860"/>
                      <a:pt x="72" y="752"/>
                      <a:pt x="192" y="632"/>
                    </a:cubicBezTo>
                    <a:cubicBezTo>
                      <a:pt x="312" y="512"/>
                      <a:pt x="552" y="344"/>
                      <a:pt x="720" y="248"/>
                    </a:cubicBezTo>
                    <a:cubicBezTo>
                      <a:pt x="888" y="152"/>
                      <a:pt x="1024" y="96"/>
                      <a:pt x="1200" y="56"/>
                    </a:cubicBezTo>
                    <a:cubicBezTo>
                      <a:pt x="1376" y="16"/>
                      <a:pt x="1600" y="16"/>
                      <a:pt x="1776" y="8"/>
                    </a:cubicBezTo>
                    <a:cubicBezTo>
                      <a:pt x="1952" y="0"/>
                      <a:pt x="2168" y="8"/>
                      <a:pt x="2256" y="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6" name="Rectangle 13"/>
              <p:cNvSpPr>
                <a:spLocks noChangeArrowheads="1"/>
              </p:cNvSpPr>
              <p:nvPr/>
            </p:nvSpPr>
            <p:spPr bwMode="auto">
              <a:xfrm>
                <a:off x="5328" y="2078"/>
                <a:ext cx="16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i="1"/>
                  <a:t>t</a:t>
                </a:r>
              </a:p>
            </p:txBody>
          </p:sp>
          <p:sp>
            <p:nvSpPr>
              <p:cNvPr id="1037" name="Rectangle 14"/>
              <p:cNvSpPr>
                <a:spLocks noChangeArrowheads="1"/>
              </p:cNvSpPr>
              <p:nvPr/>
            </p:nvSpPr>
            <p:spPr bwMode="auto">
              <a:xfrm>
                <a:off x="3072" y="720"/>
                <a:ext cx="2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i="1"/>
                  <a:t>L</a:t>
                </a:r>
                <a:r>
                  <a:rPr lang="en-US" altLang="ja-JP" i="1" baseline="-25000"/>
                  <a:t>t</a:t>
                </a:r>
              </a:p>
            </p:txBody>
          </p:sp>
          <p:sp>
            <p:nvSpPr>
              <p:cNvPr id="1038" name="Line 15"/>
              <p:cNvSpPr>
                <a:spLocks noChangeShapeType="1"/>
              </p:cNvSpPr>
              <p:nvPr/>
            </p:nvSpPr>
            <p:spPr bwMode="auto">
              <a:xfrm>
                <a:off x="5136" y="1152"/>
                <a:ext cx="1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9" name="Line 19"/>
              <p:cNvSpPr>
                <a:spLocks noChangeShapeType="1"/>
              </p:cNvSpPr>
              <p:nvPr/>
            </p:nvSpPr>
            <p:spPr bwMode="auto">
              <a:xfrm flipH="1">
                <a:off x="3024" y="1200"/>
                <a:ext cx="2064" cy="1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0" name="Rectangle 20"/>
              <p:cNvSpPr>
                <a:spLocks noChangeArrowheads="1"/>
              </p:cNvSpPr>
              <p:nvPr/>
            </p:nvSpPr>
            <p:spPr bwMode="auto">
              <a:xfrm>
                <a:off x="2688" y="1104"/>
                <a:ext cx="33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ja-JP" sz="1800" i="1"/>
                  <a:t>L</a:t>
                </a:r>
                <a:r>
                  <a:rPr lang="en-US" altLang="ja-JP" sz="1800" baseline="-25000"/>
                  <a:t>∞</a:t>
                </a:r>
              </a:p>
            </p:txBody>
          </p:sp>
        </p:grpSp>
      </p:grp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0" y="571500"/>
            <a:ext cx="9144000" cy="698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Calibri" pitchFamily="34" charset="0"/>
              <a:ea typeface="+mn-ea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0" y="-1588"/>
            <a:ext cx="9144000" cy="573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600" dirty="0">
                <a:solidFill>
                  <a:schemeClr val="bg1"/>
                </a:solidFill>
              </a:rPr>
              <a:t>von </a:t>
            </a:r>
            <a:r>
              <a:rPr lang="en-US" altLang="ja-JP" sz="3600" dirty="0" err="1">
                <a:solidFill>
                  <a:schemeClr val="bg1"/>
                </a:solidFill>
              </a:rPr>
              <a:t>Bertalanffy</a:t>
            </a:r>
            <a:r>
              <a:rPr lang="en-US" altLang="ja-JP" sz="3600" dirty="0">
                <a:solidFill>
                  <a:schemeClr val="bg1"/>
                </a:solidFill>
              </a:rPr>
              <a:t> formula</a:t>
            </a:r>
            <a:endParaRPr lang="en-US" altLang="ja-JP" sz="3600" b="1" dirty="0">
              <a:solidFill>
                <a:schemeClr val="bg1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74107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764704"/>
            <a:ext cx="8715436" cy="535785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#Reading data</a:t>
            </a:r>
            <a:endParaRPr lang="ja-JP" altLang="en-US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Data &lt;- read.csv("rainbowtrout.csv", header=T)</a:t>
            </a: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names(Data)                                              </a:t>
            </a:r>
            <a:endParaRPr lang="ja-JP" altLang="en-US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Length &lt;- </a:t>
            </a:r>
            <a:r>
              <a:rPr lang="en-US" altLang="ja-JP" sz="2200" dirty="0" err="1">
                <a:solidFill>
                  <a:srgbClr val="0070C0"/>
                </a:solidFill>
              </a:rPr>
              <a:t>Data$Length</a:t>
            </a:r>
            <a:endParaRPr lang="en-US" altLang="ja-JP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Weight &lt;- </a:t>
            </a:r>
            <a:r>
              <a:rPr lang="en-US" altLang="ja-JP" sz="2200" dirty="0" err="1">
                <a:solidFill>
                  <a:srgbClr val="0070C0"/>
                </a:solidFill>
              </a:rPr>
              <a:t>Data$Weight</a:t>
            </a:r>
            <a:endParaRPr lang="en-US" altLang="ja-JP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US" altLang="ja-JP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#Regression for logarithms of data</a:t>
            </a:r>
            <a:endParaRPr lang="ja-JP" altLang="en-US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plot(log(Length), log(Weight)) </a:t>
            </a: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res &lt;- lm(log(Weight)~log(Length))                    </a:t>
            </a:r>
            <a:endParaRPr lang="ja-JP" altLang="en-US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summary(res)</a:t>
            </a:r>
          </a:p>
          <a:p>
            <a:pPr>
              <a:spcBef>
                <a:spcPts val="0"/>
              </a:spcBef>
              <a:buNone/>
            </a:pPr>
            <a:r>
              <a:rPr lang="en-US" altLang="ja-JP" sz="2200" dirty="0" err="1">
                <a:solidFill>
                  <a:srgbClr val="0070C0"/>
                </a:solidFill>
              </a:rPr>
              <a:t>abline</a:t>
            </a:r>
            <a:r>
              <a:rPr lang="en-US" altLang="ja-JP" sz="2200" dirty="0">
                <a:solidFill>
                  <a:srgbClr val="0070C0"/>
                </a:solidFill>
              </a:rPr>
              <a:t>(res)</a:t>
            </a:r>
          </a:p>
          <a:p>
            <a:pPr>
              <a:spcBef>
                <a:spcPts val="0"/>
              </a:spcBef>
              <a:buNone/>
            </a:pPr>
            <a:endParaRPr lang="ja-JP" altLang="en-US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par(</a:t>
            </a:r>
            <a:r>
              <a:rPr lang="en-US" altLang="ja-JP" sz="2200" dirty="0" err="1">
                <a:solidFill>
                  <a:srgbClr val="0070C0"/>
                </a:solidFill>
              </a:rPr>
              <a:t>mfrow</a:t>
            </a:r>
            <a:r>
              <a:rPr lang="en-US" altLang="ja-JP" sz="2200" dirty="0">
                <a:solidFill>
                  <a:srgbClr val="0070C0"/>
                </a:solidFill>
              </a:rPr>
              <a:t>=c(2,2))                                         </a:t>
            </a:r>
            <a:endParaRPr lang="ja-JP" altLang="en-US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plot(res) </a:t>
            </a: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Est &lt;- </a:t>
            </a:r>
            <a:r>
              <a:rPr lang="en-US" altLang="ja-JP" sz="2200" dirty="0" err="1">
                <a:solidFill>
                  <a:srgbClr val="0070C0"/>
                </a:solidFill>
              </a:rPr>
              <a:t>coef</a:t>
            </a:r>
            <a:r>
              <a:rPr lang="en-US" altLang="ja-JP" sz="2200" dirty="0">
                <a:solidFill>
                  <a:srgbClr val="0070C0"/>
                </a:solidFill>
              </a:rPr>
              <a:t>(res)                                          </a:t>
            </a:r>
            <a:endParaRPr lang="ja-JP" altLang="en-US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ja-JP" sz="2200" dirty="0">
                <a:solidFill>
                  <a:srgbClr val="0070C0"/>
                </a:solidFill>
              </a:rPr>
              <a:t>CI &lt;- </a:t>
            </a:r>
            <a:r>
              <a:rPr lang="en-US" altLang="ja-JP" sz="2200" dirty="0" err="1">
                <a:solidFill>
                  <a:srgbClr val="0070C0"/>
                </a:solidFill>
              </a:rPr>
              <a:t>confint</a:t>
            </a:r>
            <a:r>
              <a:rPr lang="en-US" altLang="ja-JP" sz="2200" dirty="0">
                <a:solidFill>
                  <a:srgbClr val="0070C0"/>
                </a:solidFill>
              </a:rPr>
              <a:t>(res)                                     </a:t>
            </a:r>
            <a:endParaRPr lang="ja-JP" altLang="en-US" sz="22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US" altLang="ja-JP" sz="2200" dirty="0"/>
          </a:p>
          <a:p>
            <a:pPr>
              <a:spcBef>
                <a:spcPts val="0"/>
              </a:spcBef>
              <a:buNone/>
            </a:pPr>
            <a:endParaRPr lang="en-US" altLang="ja-JP" sz="2200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571500"/>
            <a:ext cx="9144000" cy="698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Calibri" pitchFamily="34" charset="0"/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1588"/>
            <a:ext cx="9144000" cy="573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200" b="1" dirty="0">
                <a:solidFill>
                  <a:schemeClr val="bg1"/>
                </a:solidFill>
                <a:latin typeface="Calibri" pitchFamily="34" charset="0"/>
                <a:ea typeface="+mn-ea"/>
              </a:rPr>
              <a:t>Rainbow trout </a:t>
            </a:r>
            <a:r>
              <a:rPr lang="en-US" altLang="ja-JP" sz="3200" b="1" dirty="0" err="1">
                <a:solidFill>
                  <a:schemeClr val="bg1"/>
                </a:solidFill>
                <a:latin typeface="Calibri" pitchFamily="34" charset="0"/>
                <a:ea typeface="+mn-ea"/>
              </a:rPr>
              <a:t>allometry</a:t>
            </a:r>
            <a:endParaRPr lang="en-US" altLang="ja-JP" sz="3200" b="1" dirty="0">
              <a:solidFill>
                <a:schemeClr val="bg1"/>
              </a:solidFill>
              <a:latin typeface="Symbol" pitchFamily="18" charset="2"/>
              <a:ea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818049"/>
              </p:ext>
            </p:extLst>
          </p:nvPr>
        </p:nvGraphicFramePr>
        <p:xfrm>
          <a:off x="4201344" y="1268760"/>
          <a:ext cx="2106613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3" name="数式" r:id="rId4" imgW="749300" imgH="190500" progId="Equation.3">
                  <p:embed/>
                </p:oleObj>
              </mc:Choice>
              <mc:Fallback>
                <p:oleObj name="数式" r:id="rId4" imgW="7493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1344" y="1268760"/>
                        <a:ext cx="2106613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Text Box 4"/>
          <p:cNvSpPr txBox="1">
            <a:spLocks noChangeArrowheads="1"/>
          </p:cNvSpPr>
          <p:nvPr/>
        </p:nvSpPr>
        <p:spPr bwMode="auto">
          <a:xfrm>
            <a:off x="467544" y="1268760"/>
            <a:ext cx="39604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ja-JP" sz="2800" dirty="0"/>
              <a:t>Nonlinear relationship</a:t>
            </a:r>
            <a:endParaRPr lang="ja-JP" altLang="en-US" sz="2800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67544" y="1954558"/>
            <a:ext cx="7375525" cy="610013"/>
            <a:chOff x="480" y="1632"/>
            <a:chExt cx="4646" cy="340"/>
          </a:xfrm>
        </p:grpSpPr>
        <p:sp>
          <p:nvSpPr>
            <p:cNvPr id="8203" name="Rectangle 6"/>
            <p:cNvSpPr>
              <a:spLocks noChangeArrowheads="1"/>
            </p:cNvSpPr>
            <p:nvPr/>
          </p:nvSpPr>
          <p:spPr bwMode="auto">
            <a:xfrm>
              <a:off x="2352" y="1632"/>
              <a:ext cx="2774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ja-JP" sz="3200"/>
                <a:t>(</a:t>
              </a:r>
              <a:r>
                <a:rPr lang="en-US" altLang="ja-JP" sz="3200" i="1"/>
                <a:t>x</a:t>
              </a:r>
              <a:r>
                <a:rPr lang="en-US" altLang="ja-JP" sz="3200" baseline="-25000"/>
                <a:t>1</a:t>
              </a:r>
              <a:r>
                <a:rPr lang="en-US" altLang="ja-JP" sz="3200"/>
                <a:t>, </a:t>
              </a:r>
              <a:r>
                <a:rPr lang="en-US" altLang="ja-JP" sz="3200" i="1"/>
                <a:t>y</a:t>
              </a:r>
              <a:r>
                <a:rPr lang="en-US" altLang="ja-JP" sz="3200" baseline="-25000"/>
                <a:t>1</a:t>
              </a:r>
              <a:r>
                <a:rPr lang="en-US" altLang="ja-JP" sz="3200"/>
                <a:t>), (</a:t>
              </a:r>
              <a:r>
                <a:rPr lang="en-US" altLang="ja-JP" sz="3200" i="1"/>
                <a:t>x</a:t>
              </a:r>
              <a:r>
                <a:rPr lang="en-US" altLang="ja-JP" sz="3200" baseline="-25000"/>
                <a:t>2</a:t>
              </a:r>
              <a:r>
                <a:rPr lang="en-US" altLang="ja-JP" sz="3200"/>
                <a:t>, </a:t>
              </a:r>
              <a:r>
                <a:rPr lang="en-US" altLang="ja-JP" sz="3200" i="1"/>
                <a:t>y</a:t>
              </a:r>
              <a:r>
                <a:rPr lang="en-US" altLang="ja-JP" sz="3200" baseline="-25000"/>
                <a:t>2</a:t>
              </a:r>
              <a:r>
                <a:rPr lang="en-US" altLang="ja-JP" sz="3200"/>
                <a:t>),…, (</a:t>
              </a:r>
              <a:r>
                <a:rPr lang="en-US" altLang="ja-JP" sz="3200" i="1"/>
                <a:t>x</a:t>
              </a:r>
              <a:r>
                <a:rPr lang="en-US" altLang="ja-JP" sz="3200" baseline="-25000"/>
                <a:t>n</a:t>
              </a:r>
              <a:r>
                <a:rPr lang="en-US" altLang="ja-JP" sz="3200"/>
                <a:t>, </a:t>
              </a:r>
              <a:r>
                <a:rPr lang="en-US" altLang="ja-JP" sz="3200" i="1"/>
                <a:t>y</a:t>
              </a:r>
              <a:r>
                <a:rPr lang="en-US" altLang="ja-JP" sz="3200" baseline="-25000"/>
                <a:t>n</a:t>
              </a:r>
              <a:r>
                <a:rPr lang="en-US" altLang="ja-JP" sz="3200"/>
                <a:t>)</a:t>
              </a:r>
            </a:p>
          </p:txBody>
        </p:sp>
        <p:sp>
          <p:nvSpPr>
            <p:cNvPr id="8204" name="Text Box 7"/>
            <p:cNvSpPr txBox="1">
              <a:spLocks noChangeArrowheads="1"/>
            </p:cNvSpPr>
            <p:nvPr/>
          </p:nvSpPr>
          <p:spPr bwMode="auto">
            <a:xfrm>
              <a:off x="480" y="1680"/>
              <a:ext cx="1497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altLang="ja-JP" sz="2800" dirty="0"/>
                <a:t>Observation</a:t>
              </a:r>
              <a:endParaRPr lang="ja-JP" altLang="en-US" sz="2800" dirty="0"/>
            </a:p>
          </p:txBody>
        </p:sp>
      </p:grp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67544" y="2792760"/>
            <a:ext cx="48313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2800" dirty="0"/>
              <a:t>Model (additive error structure)</a:t>
            </a:r>
            <a:endParaRPr lang="ja-JP" alt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819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040700"/>
              </p:ext>
            </p:extLst>
          </p:nvPr>
        </p:nvGraphicFramePr>
        <p:xfrm>
          <a:off x="755576" y="3344350"/>
          <a:ext cx="6120680" cy="736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4" name="Equation" r:id="rId6" imgW="2260440" imgH="241200" progId="Equation.DSMT4">
                  <p:embed/>
                </p:oleObj>
              </mc:Choice>
              <mc:Fallback>
                <p:oleObj name="Equation" r:id="rId6" imgW="22604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344350"/>
                        <a:ext cx="6120680" cy="7368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467544" y="4417566"/>
            <a:ext cx="32453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ja-JP" sz="2800" dirty="0"/>
              <a:t>Least square method</a:t>
            </a:r>
            <a:endParaRPr lang="ja-JP" altLang="en-US" sz="2800" dirty="0"/>
          </a:p>
        </p:txBody>
      </p:sp>
      <p:graphicFrame>
        <p:nvGraphicFramePr>
          <p:cNvPr id="819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21297"/>
              </p:ext>
            </p:extLst>
          </p:nvPr>
        </p:nvGraphicFramePr>
        <p:xfrm>
          <a:off x="989832" y="4914124"/>
          <a:ext cx="6853237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5" name="数式" r:id="rId8" imgW="2438400" imgH="368300" progId="Equation.3">
                  <p:embed/>
                </p:oleObj>
              </mc:Choice>
              <mc:Fallback>
                <p:oleObj name="数式" r:id="rId8" imgW="24384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832" y="4914124"/>
                        <a:ext cx="6853237" cy="116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571500"/>
            <a:ext cx="9144000" cy="698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Calibri" pitchFamily="34" charset="0"/>
              <a:ea typeface="+mn-ea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0" y="-1588"/>
            <a:ext cx="9144000" cy="573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600" b="1" dirty="0">
                <a:solidFill>
                  <a:schemeClr val="bg1"/>
                </a:solidFill>
                <a:latin typeface="Calibri" pitchFamily="34" charset="0"/>
                <a:ea typeface="+mn-ea"/>
              </a:rPr>
              <a:t>Non-linear regression</a:t>
            </a:r>
            <a:endParaRPr lang="en-US" altLang="ja-JP" sz="3600" b="1" dirty="0">
              <a:solidFill>
                <a:schemeClr val="bg1"/>
              </a:solidFill>
              <a:latin typeface="Symbol" pitchFamily="18" charset="2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12146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3"/>
          <p:cNvSpPr>
            <a:spLocks noChangeArrowheads="1"/>
          </p:cNvSpPr>
          <p:nvPr/>
        </p:nvSpPr>
        <p:spPr bwMode="auto">
          <a:xfrm>
            <a:off x="4427538" y="765175"/>
            <a:ext cx="3024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Arial" charset="0"/>
              </a:rPr>
              <a:t>In case of </a:t>
            </a:r>
            <a:r>
              <a:rPr lang="en-US" altLang="ja-JP" sz="1800" dirty="0">
                <a:latin typeface="Arial" charset="0"/>
              </a:rPr>
              <a:t>von </a:t>
            </a:r>
            <a:r>
              <a:rPr lang="en-US" altLang="ja-JP" sz="1800" dirty="0" err="1">
                <a:latin typeface="Arial" charset="0"/>
              </a:rPr>
              <a:t>Bertalanffy</a:t>
            </a:r>
            <a:endParaRPr lang="ja-JP" altLang="en-US" sz="1800" dirty="0">
              <a:latin typeface="Arial" charset="0"/>
            </a:endParaRP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5508625" y="1125538"/>
          <a:ext cx="2843213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2" name="数式" r:id="rId4" imgW="1548728" imgH="482391" progId="Equation.3">
                  <p:embed/>
                </p:oleObj>
              </mc:Choice>
              <mc:Fallback>
                <p:oleObj name="数式" r:id="rId4" imgW="1548728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1125538"/>
                        <a:ext cx="2843213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Line 5"/>
          <p:cNvSpPr>
            <a:spLocks noChangeShapeType="1"/>
          </p:cNvSpPr>
          <p:nvPr/>
        </p:nvSpPr>
        <p:spPr bwMode="auto">
          <a:xfrm flipH="1">
            <a:off x="5219700" y="4149725"/>
            <a:ext cx="935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55650" y="692150"/>
            <a:ext cx="8155372" cy="4176713"/>
            <a:chOff x="476" y="436"/>
            <a:chExt cx="5296" cy="2748"/>
          </a:xfrm>
        </p:grpSpPr>
        <p:graphicFrame>
          <p:nvGraphicFramePr>
            <p:cNvPr id="1126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3230236"/>
                </p:ext>
              </p:extLst>
            </p:nvPr>
          </p:nvGraphicFramePr>
          <p:xfrm>
            <a:off x="476" y="436"/>
            <a:ext cx="2927" cy="25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63" name="Equation" r:id="rId6" imgW="3060700" imgH="2311400" progId="Equation.DSMT4">
                    <p:embed/>
                  </p:oleObj>
                </mc:Choice>
                <mc:Fallback>
                  <p:oleObj name="Equation" r:id="rId6" imgW="3060700" imgH="2311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" y="436"/>
                          <a:ext cx="2927" cy="25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77" name="Rectangle 8"/>
            <p:cNvSpPr>
              <a:spLocks noChangeArrowheads="1"/>
            </p:cNvSpPr>
            <p:nvPr/>
          </p:nvSpPr>
          <p:spPr bwMode="auto">
            <a:xfrm>
              <a:off x="2245" y="2478"/>
              <a:ext cx="1089" cy="453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rnd">
              <a:solidFill>
                <a:srgbClr val="FF33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8" name="Text Box 9"/>
            <p:cNvSpPr txBox="1">
              <a:spLocks noChangeArrowheads="1"/>
            </p:cNvSpPr>
            <p:nvPr/>
          </p:nvSpPr>
          <p:spPr bwMode="auto">
            <a:xfrm>
              <a:off x="3955" y="2582"/>
              <a:ext cx="1817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800" b="1" dirty="0">
                  <a:latin typeface="Arial" charset="0"/>
                </a:rPr>
                <a:t>Minimize this term </a:t>
              </a:r>
              <a:r>
                <a:rPr lang="en-US" altLang="ja-JP" sz="1800" b="1" dirty="0" err="1">
                  <a:latin typeface="Arial" charset="0"/>
                </a:rPr>
                <a:t>wrt</a:t>
              </a:r>
              <a:r>
                <a:rPr lang="en-US" altLang="ja-JP" sz="1800" b="1" dirty="0">
                  <a:latin typeface="Arial" charset="0"/>
                </a:rPr>
                <a:t> θ</a:t>
              </a:r>
              <a:endParaRPr lang="ja-JP" altLang="en-US" sz="1800" b="1" dirty="0">
                <a:latin typeface="Arial" charset="0"/>
              </a:endParaRPr>
            </a:p>
          </p:txBody>
        </p:sp>
        <p:graphicFrame>
          <p:nvGraphicFramePr>
            <p:cNvPr id="11269" name="Object 10"/>
            <p:cNvGraphicFramePr>
              <a:graphicFrameLocks noChangeAspect="1"/>
            </p:cNvGraphicFramePr>
            <p:nvPr/>
          </p:nvGraphicFramePr>
          <p:xfrm>
            <a:off x="4105" y="2886"/>
            <a:ext cx="1043" cy="2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64" name="数式" r:id="rId8" imgW="888614" imgH="253890" progId="Equation.3">
                    <p:embed/>
                  </p:oleObj>
                </mc:Choice>
                <mc:Fallback>
                  <p:oleObj name="数式" r:id="rId8" imgW="888614" imgH="25389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05" y="2886"/>
                          <a:ext cx="1043" cy="2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267" name="Object 11"/>
          <p:cNvGraphicFramePr>
            <a:graphicFrameLocks noChangeAspect="1"/>
          </p:cNvGraphicFramePr>
          <p:nvPr/>
        </p:nvGraphicFramePr>
        <p:xfrm>
          <a:off x="755650" y="4652963"/>
          <a:ext cx="4968875" cy="215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5" name="数式" r:id="rId10" imgW="3035300" imgH="1320800" progId="Equation.3">
                  <p:embed/>
                </p:oleObj>
              </mc:Choice>
              <mc:Fallback>
                <p:oleObj name="数式" r:id="rId10" imgW="3035300" imgH="1320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4652963"/>
                        <a:ext cx="4968875" cy="215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Text Box 12"/>
          <p:cNvSpPr txBox="1">
            <a:spLocks noChangeArrowheads="1"/>
          </p:cNvSpPr>
          <p:nvPr/>
        </p:nvSpPr>
        <p:spPr bwMode="auto">
          <a:xfrm>
            <a:off x="6154738" y="5707289"/>
            <a:ext cx="29162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 b="1" dirty="0">
                <a:latin typeface="Arial" charset="0"/>
              </a:rPr>
              <a:t>Estimate of error variance</a:t>
            </a:r>
          </a:p>
        </p:txBody>
      </p:sp>
      <p:sp>
        <p:nvSpPr>
          <p:cNvPr id="11275" name="Line 13"/>
          <p:cNvSpPr>
            <a:spLocks noChangeShapeType="1"/>
          </p:cNvSpPr>
          <p:nvPr/>
        </p:nvSpPr>
        <p:spPr bwMode="auto">
          <a:xfrm flipH="1">
            <a:off x="5435599" y="6030454"/>
            <a:ext cx="677403" cy="3512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276" name="AutoShape 14"/>
          <p:cNvSpPr>
            <a:spLocks noChangeArrowheads="1"/>
          </p:cNvSpPr>
          <p:nvPr/>
        </p:nvSpPr>
        <p:spPr bwMode="auto">
          <a:xfrm>
            <a:off x="4572000" y="1341438"/>
            <a:ext cx="720725" cy="144462"/>
          </a:xfrm>
          <a:prstGeom prst="rightArrow">
            <a:avLst>
              <a:gd name="adj1" fmla="val 50000"/>
              <a:gd name="adj2" fmla="val 1247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571500"/>
            <a:ext cx="9144000" cy="698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Calibri" pitchFamily="34" charset="0"/>
              <a:ea typeface="+mn-ea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0" y="-1588"/>
            <a:ext cx="9144000" cy="573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600" b="1" dirty="0">
                <a:solidFill>
                  <a:schemeClr val="bg1"/>
                </a:solidFill>
                <a:latin typeface="Calibri" pitchFamily="34" charset="0"/>
                <a:ea typeface="+mn-ea"/>
              </a:rPr>
              <a:t>Non-linear regression</a:t>
            </a:r>
            <a:endParaRPr lang="en-US" altLang="ja-JP" sz="3600" b="1" dirty="0">
              <a:solidFill>
                <a:schemeClr val="bg1"/>
              </a:solidFill>
              <a:latin typeface="Symbol" pitchFamily="18" charset="2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1201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0"/>
          <p:cNvGrpSpPr>
            <a:grpSpLocks/>
          </p:cNvGrpSpPr>
          <p:nvPr/>
        </p:nvGrpSpPr>
        <p:grpSpPr bwMode="auto">
          <a:xfrm>
            <a:off x="0" y="-1588"/>
            <a:ext cx="9144000" cy="642938"/>
            <a:chOff x="0" y="-1107"/>
            <a:chExt cx="9144000" cy="642959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-1107"/>
              <a:ext cx="9144000" cy="57310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3600" b="1" dirty="0">
                  <a:solidFill>
                    <a:schemeClr val="bg1"/>
                  </a:solidFill>
                  <a:latin typeface="Calibri" pitchFamily="34" charset="0"/>
                  <a:ea typeface="+mn-ea"/>
                </a:rPr>
                <a:t>Estimation of growth curve (I)</a:t>
              </a:r>
              <a:endParaRPr lang="en-US" altLang="ja-JP" sz="3600" b="1" dirty="0">
                <a:solidFill>
                  <a:schemeClr val="bg1"/>
                </a:solidFill>
                <a:latin typeface="Symbol" pitchFamily="18" charset="2"/>
                <a:ea typeface="+mn-ea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0" y="572000"/>
              <a:ext cx="9144000" cy="6985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Calibri" pitchFamily="34" charset="0"/>
                <a:ea typeface="+mn-ea"/>
              </a:endParaRPr>
            </a:p>
          </p:txBody>
        </p:sp>
      </p:grpSp>
      <p:sp>
        <p:nvSpPr>
          <p:cNvPr id="13316" name="テキスト ボックス 10"/>
          <p:cNvSpPr txBox="1">
            <a:spLocks noChangeArrowheads="1"/>
          </p:cNvSpPr>
          <p:nvPr/>
        </p:nvSpPr>
        <p:spPr bwMode="auto">
          <a:xfrm>
            <a:off x="500002" y="980728"/>
            <a:ext cx="864399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srgbClr val="0070C0"/>
                </a:solidFill>
              </a:rPr>
              <a:t>#Reading the data</a:t>
            </a:r>
          </a:p>
          <a:p>
            <a:r>
              <a:rPr lang="en-US" altLang="ja-JP" sz="2400" dirty="0" err="1"/>
              <a:t>Growthdata</a:t>
            </a:r>
            <a:r>
              <a:rPr lang="en-US" altLang="ja-JP" sz="2400" dirty="0"/>
              <a:t>&lt;-read.csv("growthdata.csv", header=T)</a:t>
            </a:r>
          </a:p>
          <a:p>
            <a:r>
              <a:rPr lang="en-US" altLang="ja-JP" sz="2400" dirty="0"/>
              <a:t>attach(</a:t>
            </a:r>
            <a:r>
              <a:rPr lang="en-US" altLang="ja-JP" sz="2400" dirty="0" err="1"/>
              <a:t>Growthdata</a:t>
            </a:r>
            <a:r>
              <a:rPr lang="en-US" altLang="ja-JP" sz="2400" dirty="0"/>
              <a:t>)</a:t>
            </a:r>
          </a:p>
          <a:p>
            <a:r>
              <a:rPr lang="en-US" altLang="ja-JP" sz="2400" dirty="0"/>
              <a:t>plot(Age, Length)</a:t>
            </a:r>
          </a:p>
          <a:p>
            <a:endParaRPr lang="en-US" altLang="ja-JP" sz="2400" dirty="0"/>
          </a:p>
          <a:p>
            <a:r>
              <a:rPr lang="en-US" altLang="ja-JP" sz="2400" dirty="0">
                <a:solidFill>
                  <a:srgbClr val="0070C0"/>
                </a:solidFill>
              </a:rPr>
              <a:t>#Non-linear regression by the least square method</a:t>
            </a:r>
            <a:endParaRPr lang="en-US" altLang="ja-JP" sz="2400" dirty="0"/>
          </a:p>
          <a:p>
            <a:r>
              <a:rPr lang="en-US" altLang="ja-JP" sz="2400" dirty="0"/>
              <a:t>library(stats)</a:t>
            </a:r>
          </a:p>
          <a:p>
            <a:r>
              <a:rPr lang="en-US" altLang="ja-JP" sz="2400" dirty="0"/>
              <a:t>Start&lt;-c(L=600,K=0.1,t0=0)</a:t>
            </a:r>
          </a:p>
          <a:p>
            <a:r>
              <a:rPr lang="en-US" altLang="ja-JP" sz="2400" dirty="0"/>
              <a:t>res.nls&lt;-</a:t>
            </a:r>
            <a:r>
              <a:rPr lang="en-US" altLang="ja-JP" sz="2400" dirty="0" err="1"/>
              <a:t>nls</a:t>
            </a:r>
            <a:r>
              <a:rPr lang="en-US" altLang="ja-JP" sz="2400" dirty="0"/>
              <a:t>(</a:t>
            </a:r>
            <a:r>
              <a:rPr lang="en-US" altLang="ja-JP" sz="2400" dirty="0" err="1"/>
              <a:t>Length~L</a:t>
            </a:r>
            <a:r>
              <a:rPr lang="en-US" altLang="ja-JP" sz="2400" dirty="0"/>
              <a:t>*(1-exp(-K*(Age-t0))),</a:t>
            </a:r>
            <a:r>
              <a:rPr lang="ja-JP" altLang="en-US" sz="2400" dirty="0"/>
              <a:t>　</a:t>
            </a:r>
            <a:r>
              <a:rPr lang="en-US" altLang="ja-JP" sz="2400" dirty="0"/>
              <a:t>start=Start)</a:t>
            </a:r>
            <a:endParaRPr lang="ja-JP" altLang="en-US" sz="2400" dirty="0"/>
          </a:p>
          <a:p>
            <a:r>
              <a:rPr lang="en-US" altLang="ja-JP" sz="2400" dirty="0"/>
              <a:t>summary(res.nls)</a:t>
            </a:r>
          </a:p>
          <a:p>
            <a:r>
              <a:rPr lang="en-US" altLang="ja-JP" sz="2400" dirty="0" err="1"/>
              <a:t>coef</a:t>
            </a:r>
            <a:r>
              <a:rPr lang="en-US" altLang="ja-JP" sz="2400" dirty="0"/>
              <a:t>(res.nls)</a:t>
            </a:r>
          </a:p>
          <a:p>
            <a:r>
              <a:rPr lang="en-US" altLang="ja-JP" sz="2400" dirty="0" err="1"/>
              <a:t>confint</a:t>
            </a:r>
            <a:r>
              <a:rPr lang="en-US" altLang="ja-JP" sz="2400" dirty="0"/>
              <a:t>(res.nls, level = 0.95)</a:t>
            </a:r>
          </a:p>
        </p:txBody>
      </p:sp>
    </p:spTree>
    <p:extLst>
      <p:ext uri="{BB962C8B-B14F-4D97-AF65-F5344CB8AC3E}">
        <p14:creationId xmlns:p14="http://schemas.microsoft.com/office/powerpoint/2010/main" val="1935418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960</Words>
  <Application>Microsoft Office PowerPoint</Application>
  <PresentationFormat>画面に合わせる (4:3)</PresentationFormat>
  <Paragraphs>208</Paragraphs>
  <Slides>21</Slides>
  <Notes>20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21</vt:i4>
      </vt:variant>
    </vt:vector>
  </HeadingPairs>
  <TitlesOfParts>
    <vt:vector size="29" baseType="lpstr">
      <vt:lpstr>HG丸ｺﾞｼｯｸM-PRO</vt:lpstr>
      <vt:lpstr>ＭＳ Ｐゴシック</vt:lpstr>
      <vt:lpstr>Arial</vt:lpstr>
      <vt:lpstr>Calibri</vt:lpstr>
      <vt:lpstr>Symbol</vt:lpstr>
      <vt:lpstr>Office テーマ</vt:lpstr>
      <vt:lpstr>数式</vt:lpstr>
      <vt:lpstr>Equation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Toshihide Kitakado</dc:creator>
  <cp:lastModifiedBy>利英 北門</cp:lastModifiedBy>
  <cp:revision>189</cp:revision>
  <cp:lastPrinted>2018-05-22T07:39:08Z</cp:lastPrinted>
  <dcterms:created xsi:type="dcterms:W3CDTF">2009-11-10T07:20:39Z</dcterms:created>
  <dcterms:modified xsi:type="dcterms:W3CDTF">2019-06-04T15:34:03Z</dcterms:modified>
</cp:coreProperties>
</file>