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391" r:id="rId3"/>
    <p:sldId id="394" r:id="rId4"/>
    <p:sldId id="395" r:id="rId5"/>
    <p:sldId id="348" r:id="rId6"/>
    <p:sldId id="351" r:id="rId7"/>
    <p:sldId id="352" r:id="rId8"/>
    <p:sldId id="355" r:id="rId9"/>
    <p:sldId id="358" r:id="rId10"/>
    <p:sldId id="360" r:id="rId11"/>
    <p:sldId id="361" r:id="rId12"/>
    <p:sldId id="359" r:id="rId13"/>
    <p:sldId id="362" r:id="rId14"/>
    <p:sldId id="373" r:id="rId15"/>
    <p:sldId id="374" r:id="rId16"/>
    <p:sldId id="396" r:id="rId17"/>
    <p:sldId id="375" r:id="rId18"/>
    <p:sldId id="376" r:id="rId19"/>
    <p:sldId id="392" r:id="rId20"/>
    <p:sldId id="393" r:id="rId21"/>
    <p:sldId id="380" r:id="rId22"/>
    <p:sldId id="397" r:id="rId23"/>
  </p:sldIdLst>
  <p:sldSz cx="9144000" cy="6858000" type="screen4x3"/>
  <p:notesSz cx="7099300" cy="102235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9" autoAdjust="0"/>
    <p:restoredTop sz="95256" autoAdjust="0"/>
  </p:normalViewPr>
  <p:slideViewPr>
    <p:cSldViewPr>
      <p:cViewPr varScale="1">
        <p:scale>
          <a:sx n="79" d="100"/>
          <a:sy n="79" d="100"/>
        </p:scale>
        <p:origin x="163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175"/>
          </a:xfrm>
          <a:prstGeom prst="rect">
            <a:avLst/>
          </a:prstGeom>
        </p:spPr>
        <p:txBody>
          <a:bodyPr vert="horz" lIns="95335" tIns="47668" rIns="95335" bIns="4766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175"/>
          </a:xfrm>
          <a:prstGeom prst="rect">
            <a:avLst/>
          </a:prstGeom>
        </p:spPr>
        <p:txBody>
          <a:bodyPr vert="horz" lIns="95335" tIns="47668" rIns="95335" bIns="47668" rtlCol="0"/>
          <a:lstStyle>
            <a:lvl1pPr algn="r">
              <a:defRPr sz="1300"/>
            </a:lvl1pPr>
          </a:lstStyle>
          <a:p>
            <a:fld id="{639543F5-DA50-4367-A684-B663BFF49254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710551"/>
            <a:ext cx="3076363" cy="511175"/>
          </a:xfrm>
          <a:prstGeom prst="rect">
            <a:avLst/>
          </a:prstGeom>
        </p:spPr>
        <p:txBody>
          <a:bodyPr vert="horz" lIns="95335" tIns="47668" rIns="95335" bIns="4766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1294" y="9710551"/>
            <a:ext cx="3076363" cy="511175"/>
          </a:xfrm>
          <a:prstGeom prst="rect">
            <a:avLst/>
          </a:prstGeom>
        </p:spPr>
        <p:txBody>
          <a:bodyPr vert="horz" lIns="95335" tIns="47668" rIns="95335" bIns="47668" rtlCol="0" anchor="b"/>
          <a:lstStyle>
            <a:lvl1pPr algn="r">
              <a:defRPr sz="1300"/>
            </a:lvl1pPr>
          </a:lstStyle>
          <a:p>
            <a:fld id="{0D9712AE-CFAE-49CB-AF26-C7F63882CC2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500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175"/>
          </a:xfrm>
          <a:prstGeom prst="rect">
            <a:avLst/>
          </a:prstGeom>
        </p:spPr>
        <p:txBody>
          <a:bodyPr vert="horz" lIns="95335" tIns="47668" rIns="95335" bIns="4766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175"/>
          </a:xfrm>
          <a:prstGeom prst="rect">
            <a:avLst/>
          </a:prstGeom>
        </p:spPr>
        <p:txBody>
          <a:bodyPr vert="horz" lIns="95335" tIns="47668" rIns="95335" bIns="47668" rtlCol="0"/>
          <a:lstStyle>
            <a:lvl1pPr algn="r">
              <a:defRPr sz="1300"/>
            </a:lvl1pPr>
          </a:lstStyle>
          <a:p>
            <a:fld id="{DE8CE5A2-75E5-4646-B4AE-4E838C7B3CA0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335" tIns="47668" rIns="95335" bIns="47668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1" y="4856162"/>
            <a:ext cx="5679440" cy="4600575"/>
          </a:xfrm>
          <a:prstGeom prst="rect">
            <a:avLst/>
          </a:prstGeom>
        </p:spPr>
        <p:txBody>
          <a:bodyPr vert="horz" lIns="95335" tIns="47668" rIns="95335" bIns="47668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6363" cy="511175"/>
          </a:xfrm>
          <a:prstGeom prst="rect">
            <a:avLst/>
          </a:prstGeom>
        </p:spPr>
        <p:txBody>
          <a:bodyPr vert="horz" lIns="95335" tIns="47668" rIns="95335" bIns="4766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10551"/>
            <a:ext cx="3076363" cy="511175"/>
          </a:xfrm>
          <a:prstGeom prst="rect">
            <a:avLst/>
          </a:prstGeom>
        </p:spPr>
        <p:txBody>
          <a:bodyPr vert="horz" lIns="95335" tIns="47668" rIns="95335" bIns="47668" rtlCol="0" anchor="b"/>
          <a:lstStyle>
            <a:lvl1pPr algn="r">
              <a:defRPr sz="1300"/>
            </a:lvl1pPr>
          </a:lstStyle>
          <a:p>
            <a:fld id="{A92E4110-C7DB-4031-81EE-12482D92AD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3209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946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ED147C-3BEC-48F4-BE9D-60EEB2D8CB7E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EAF88-CE02-478B-BF1B-9DFE0A775388}" type="slidenum">
              <a:rPr lang="en-US" altLang="ja-JP" smtClean="0"/>
              <a:pPr/>
              <a:t>9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EAF88-CE02-478B-BF1B-9DFE0A775388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2150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444749D-A50B-409F-B016-A85D17303F1E}" type="slidenum">
              <a:rPr lang="ja-JP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ja-JP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379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74600" indent="-297923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91692" indent="-23833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68369" indent="-23833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145045" indent="-238338"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621722" indent="-2383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3098399" indent="-2383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575075" indent="-2383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4051752" indent="-2383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EFD435-8B71-424B-85FE-0909A89E57B9}" type="slidenum">
              <a:rPr lang="ja-JP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C53591D-AAC1-4AB8-A4E9-B11796B14D04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8B3645F-05E9-4F3B-A2BA-94B2DBF354D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649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561CAFF0-9AB5-4D16-B2B1-AD782D2826C7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F634214-73CB-4ABD-9B74-C955691994F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2922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72A2F35-C10C-48D1-BF2B-D5E964B03F72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550202B-A84E-4084-B1FD-EF1499E0B3C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8031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FB8FDBAC-67A4-4ECD-8C96-E89AAD5B3F00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2C68038B-C11A-459B-B489-69CA2BCB37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9976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299C6AD-2324-4C4F-88C6-A95688B6FE41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3E36668-12B7-45FE-8103-40AB3FBFB6D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7492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5D0873F-5EDB-4D2A-AA95-EE68058A48B0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5DA3772-888A-49E5-A1FF-EFBA280B812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1616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B9CC180F-A699-444D-8065-1AA56D7E6695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424D8AD-DB08-4B9A-BBB4-6F8C69A00FD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505442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8432942-C207-4B54-A684-FE64BB59E655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40A90C3-7E75-4DEA-9480-09C409B4BF2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56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9BA58A99-32C4-47E3-9F02-CA7B5FE4BAD8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CC64C2A4-EFFB-446C-93F9-1016790C00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35478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8E48DB4-254F-49BD-B141-C1039018C3EA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215A30FA-8DB9-4264-8459-EA5AFFE7AF4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35955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8A717967-B7D4-458A-81CB-1697B4F5AB68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2FD4D10-D148-4CF1-96CB-D13F8A9BF14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3077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920BB-3B1C-4F14-866D-0CDB8CECEE12}" type="datetimeFigureOut">
              <a:rPr kumimoji="1" lang="ja-JP" altLang="en-US" smtClean="0"/>
              <a:pPr/>
              <a:t>2019/5/28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2EEF7-17A3-4D95-8405-5DE995C24B3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 altLang="ja-JP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altLang="ja-JP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/>
              </a:defRPr>
            </a:lvl1pPr>
          </a:lstStyle>
          <a:p>
            <a:pPr>
              <a:defRPr/>
            </a:pPr>
            <a:fld id="{51644CAE-9D5D-434D-AB7C-DBB27D56C8BA}" type="datetimeFigureOut">
              <a:rPr lang="ja-JP" altLang="en-US"/>
              <a:pPr>
                <a:defRPr/>
              </a:pPr>
              <a:t>2019/5/28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ＭＳ Ｐゴシック"/>
              </a:defRPr>
            </a:lvl1pPr>
          </a:lstStyle>
          <a:p>
            <a:pPr>
              <a:defRPr/>
            </a:pPr>
            <a:fld id="{AF77A8B5-8865-4EBC-BF2F-C48BAE18B0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5444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itchFamily="34" charset="0"/>
          <a:ea typeface="ＭＳ Ｐゴシック" pitchFamily="50" charset="-128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28.wmf"/><Relationship Id="rId4" Type="http://schemas.openxmlformats.org/officeDocument/2006/relationships/oleObject" Target="../embeddings/oleObject25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7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6.bin"/><Relationship Id="rId9" Type="http://schemas.openxmlformats.org/officeDocument/2006/relationships/image" Target="../media/image32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14.png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13.bin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11" Type="http://schemas.openxmlformats.org/officeDocument/2006/relationships/image" Target="../media/image25.wmf"/><Relationship Id="rId5" Type="http://schemas.openxmlformats.org/officeDocument/2006/relationships/image" Target="../media/image22.wmf"/><Relationship Id="rId10" Type="http://schemas.openxmlformats.org/officeDocument/2006/relationships/oleObject" Target="../embeddings/oleObject24.bin"/><Relationship Id="rId4" Type="http://schemas.openxmlformats.org/officeDocument/2006/relationships/oleObject" Target="../embeddings/oleObject21.bin"/><Relationship Id="rId9" Type="http://schemas.openxmlformats.org/officeDocument/2006/relationships/image" Target="../media/image2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0175" y="1531938"/>
            <a:ext cx="9018588" cy="3768725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3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Fisheries Population Analysis</a:t>
            </a:r>
            <a:br>
              <a:rPr lang="en-US" altLang="ja-JP" sz="3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br>
              <a:rPr lang="en-US" altLang="ja-JP" sz="3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US" altLang="ja-JP" sz="3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Lecture 4 "Maximum Likelihood Estimation”</a:t>
            </a:r>
            <a:br>
              <a:rPr lang="en-US" altLang="ja-JP" sz="3600" dirty="0">
                <a:latin typeface="+mn-lt"/>
              </a:rPr>
            </a:br>
            <a:br>
              <a:rPr lang="en-US" altLang="ja-JP" sz="3600" dirty="0">
                <a:latin typeface="+mn-lt"/>
              </a:rPr>
            </a:br>
            <a:r>
              <a:rPr lang="en-US" altLang="ja-JP" sz="3600" dirty="0">
                <a:latin typeface="+mn-lt"/>
              </a:rPr>
              <a:t>Toshihide Kitakado</a:t>
            </a:r>
            <a:endParaRPr lang="ja-JP" altLang="en-US" sz="3600" dirty="0">
              <a:latin typeface="+mn-lt"/>
            </a:endParaRPr>
          </a:p>
        </p:txBody>
      </p:sp>
      <p:grpSp>
        <p:nvGrpSpPr>
          <p:cNvPr id="25603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4" name="正方形/長方形 3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正方形/長方形 8"/>
          <p:cNvSpPr/>
          <p:nvPr/>
        </p:nvSpPr>
        <p:spPr>
          <a:xfrm>
            <a:off x="7262813" y="6181725"/>
            <a:ext cx="18765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prstClr val="black"/>
                </a:solidFill>
              </a:rPr>
              <a:t>May</a:t>
            </a:r>
            <a:r>
              <a:rPr lang="ja-JP" altLang="en-US" sz="2400" dirty="0">
                <a:solidFill>
                  <a:prstClr val="black"/>
                </a:solidFill>
              </a:rPr>
              <a:t> </a:t>
            </a:r>
            <a:r>
              <a:rPr lang="en-US" altLang="ja-JP" sz="2400" dirty="0">
                <a:solidFill>
                  <a:prstClr val="black"/>
                </a:solidFill>
              </a:rPr>
              <a:t>29,</a:t>
            </a:r>
            <a:r>
              <a:rPr lang="ja-JP" altLang="en-US" sz="2400" dirty="0">
                <a:solidFill>
                  <a:prstClr val="black"/>
                </a:solidFill>
              </a:rPr>
              <a:t> </a:t>
            </a:r>
            <a:r>
              <a:rPr lang="en-US" altLang="ja-JP" sz="2400" dirty="0">
                <a:solidFill>
                  <a:prstClr val="black"/>
                </a:solidFill>
              </a:rPr>
              <a:t>2019</a:t>
            </a:r>
            <a:endParaRPr lang="en-US" sz="2400" dirty="0">
              <a:solidFill>
                <a:prstClr val="black"/>
              </a:solidFill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4458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5148263" cy="493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4243" name="Text Box 3"/>
          <p:cNvSpPr txBox="1">
            <a:spLocks noChangeArrowheads="1"/>
          </p:cNvSpPr>
          <p:nvPr/>
        </p:nvSpPr>
        <p:spPr bwMode="auto">
          <a:xfrm>
            <a:off x="1115616" y="5661248"/>
            <a:ext cx="1695464" cy="830997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b="1" dirty="0"/>
              <a:t>Consistency</a:t>
            </a:r>
          </a:p>
          <a:p>
            <a:r>
              <a:rPr lang="ja-JP" altLang="en-US" sz="2400" b="1" dirty="0"/>
              <a:t>一致性</a:t>
            </a:r>
            <a:endParaRPr lang="en-US" altLang="ja-JP" sz="2400" b="1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284662" y="867197"/>
            <a:ext cx="4859337" cy="5559425"/>
            <a:chOff x="2699" y="818"/>
            <a:chExt cx="3061" cy="3502"/>
          </a:xfrm>
        </p:grpSpPr>
        <p:pic>
          <p:nvPicPr>
            <p:cNvPr id="39424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699" y="1264"/>
              <a:ext cx="3061" cy="3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94246" name="Text Box 6"/>
            <p:cNvSpPr txBox="1">
              <a:spLocks noChangeArrowheads="1"/>
            </p:cNvSpPr>
            <p:nvPr/>
          </p:nvSpPr>
          <p:spPr bwMode="auto">
            <a:xfrm>
              <a:off x="3150" y="818"/>
              <a:ext cx="2338" cy="446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altLang="ja-JP" sz="2000" b="1" dirty="0"/>
                <a:t>Asymptotic distribution </a:t>
              </a:r>
              <a:br>
                <a:rPr lang="en-US" altLang="ja-JP" sz="2000" b="1" dirty="0"/>
              </a:br>
              <a:r>
                <a:rPr lang="ja-JP" altLang="en-US" sz="2000" b="1" dirty="0"/>
                <a:t>漸近分布</a:t>
              </a:r>
              <a:r>
                <a:rPr lang="en-US" altLang="ja-JP" sz="2000" b="1" dirty="0"/>
                <a:t> (</a:t>
              </a:r>
              <a:r>
                <a:rPr lang="ja-JP" altLang="en-US" sz="2000" b="1" dirty="0"/>
                <a:t>拡大眼鏡でみた場合</a:t>
              </a:r>
              <a:r>
                <a:rPr lang="en-US" altLang="ja-JP" sz="2000" b="1" dirty="0"/>
                <a:t>)</a:t>
              </a:r>
            </a:p>
          </p:txBody>
        </p:sp>
      </p:grpSp>
      <p:grpSp>
        <p:nvGrpSpPr>
          <p:cNvPr id="15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6" name="正方形/長方形 15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9" name="タイトル 1"/>
          <p:cNvSpPr>
            <a:spLocks noGrp="1"/>
          </p:cNvSpPr>
          <p:nvPr>
            <p:ph type="title"/>
          </p:nvPr>
        </p:nvSpPr>
        <p:spPr>
          <a:xfrm>
            <a:off x="125413" y="0"/>
            <a:ext cx="9018587" cy="60325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ea typeface="HG丸ｺﾞｼｯｸM-PRO" pitchFamily="50" charset="-128"/>
              </a:rPr>
              <a:t>Asymptotic properties</a:t>
            </a:r>
            <a:endParaRPr lang="ja-JP" alt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 txBox="1">
            <a:spLocks noChangeArrowheads="1"/>
          </p:cNvSpPr>
          <p:nvPr/>
        </p:nvSpPr>
        <p:spPr bwMode="auto">
          <a:xfrm>
            <a:off x="142875" y="971550"/>
            <a:ext cx="885825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altLang="ja-JP" sz="2800">
                <a:solidFill>
                  <a:srgbClr val="0070C0"/>
                </a:solidFill>
                <a:latin typeface="Calibri" pitchFamily="34" charset="0"/>
              </a:rPr>
              <a:t>An asymptotic property of ML estimator (1-dimensional)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altLang="ja-JP" sz="2800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altLang="ja-JP" sz="2800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altLang="ja-JP" sz="2800">
              <a:solidFill>
                <a:srgbClr val="0070C0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en-US" altLang="ja-JP" sz="2800">
              <a:solidFill>
                <a:srgbClr val="0070C0"/>
              </a:solidFill>
              <a:latin typeface="Calibri" pitchFamily="34" charset="0"/>
            </a:endParaRPr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500063" y="1643063"/>
          <a:ext cx="6734175" cy="191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0815" name="数式" r:id="rId4" imgW="3162300" imgH="901700" progId="Equation.3">
                  <p:embed/>
                </p:oleObj>
              </mc:Choice>
              <mc:Fallback>
                <p:oleObj name="数式" r:id="rId4" imgW="3162300" imgH="9017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1643063"/>
                        <a:ext cx="6734175" cy="1919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テキスト ボックス 10"/>
          <p:cNvSpPr txBox="1">
            <a:spLocks noChangeArrowheads="1"/>
          </p:cNvSpPr>
          <p:nvPr/>
        </p:nvSpPr>
        <p:spPr bwMode="auto">
          <a:xfrm>
            <a:off x="285750" y="3786188"/>
            <a:ext cx="85725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>
                <a:solidFill>
                  <a:srgbClr val="FF0000"/>
                </a:solidFill>
              </a:rPr>
              <a:t>The larger the curvature of log-likelihood function is (which means the  functional form at the maximum value is sharper), </a:t>
            </a:r>
            <a:br>
              <a:rPr lang="en-US" altLang="ja-JP" sz="2400">
                <a:solidFill>
                  <a:srgbClr val="FF0000"/>
                </a:solidFill>
              </a:rPr>
            </a:br>
            <a:r>
              <a:rPr lang="en-US" altLang="ja-JP" sz="2400">
                <a:solidFill>
                  <a:srgbClr val="FF0000"/>
                </a:solidFill>
              </a:rPr>
              <a:t>the much information on the parameter the log-likelihood contains.</a:t>
            </a:r>
            <a:endParaRPr lang="ja-JP" altLang="en-US" sz="2400">
              <a:solidFill>
                <a:srgbClr val="FF0000"/>
              </a:solidFill>
            </a:endParaRPr>
          </a:p>
        </p:txBody>
      </p:sp>
      <p:grpSp>
        <p:nvGrpSpPr>
          <p:cNvPr id="16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7" name="正方形/長方形 16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0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Asymptotic properties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20867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79512" y="913986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l"/>
            </a:pPr>
            <a:r>
              <a:rPr lang="en-US" altLang="ja-JP" sz="2800" dirty="0">
                <a:solidFill>
                  <a:srgbClr val="C00000"/>
                </a:solidFill>
              </a:rPr>
              <a:t>Estimation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2800" dirty="0">
                <a:solidFill>
                  <a:srgbClr val="C00000"/>
                </a:solidFill>
              </a:rPr>
              <a:t>Confidence interval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2800" dirty="0">
                <a:solidFill>
                  <a:srgbClr val="C00000"/>
                </a:solidFill>
              </a:rPr>
              <a:t>Likelihood ratio test</a:t>
            </a:r>
          </a:p>
          <a:p>
            <a:pPr>
              <a:buFont typeface="Wingdings" pitchFamily="2" charset="2"/>
              <a:buChar char="l"/>
            </a:pPr>
            <a:r>
              <a:rPr lang="en-US" altLang="ja-JP" sz="2800" dirty="0"/>
              <a:t>Model selection (AIC)</a:t>
            </a:r>
          </a:p>
          <a:p>
            <a:pPr>
              <a:buFont typeface="Wingdings" pitchFamily="2" charset="2"/>
              <a:buChar char="l"/>
            </a:pPr>
            <a:endParaRPr lang="en-US" altLang="ja-JP" sz="2800" dirty="0">
              <a:solidFill>
                <a:srgbClr val="C00000"/>
              </a:solidFill>
            </a:endParaRPr>
          </a:p>
          <a:p>
            <a:r>
              <a:rPr lang="en-US" altLang="ja-JP" sz="2800" dirty="0">
                <a:solidFill>
                  <a:srgbClr val="C00000"/>
                </a:solidFill>
              </a:rPr>
              <a:t>I will explain these topics in later lectures  </a:t>
            </a:r>
          </a:p>
        </p:txBody>
      </p:sp>
      <p:grpSp>
        <p:nvGrpSpPr>
          <p:cNvPr id="12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3" name="正方形/長方形 12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6" name="タイトル 1"/>
          <p:cNvSpPr>
            <a:spLocks noGrp="1"/>
          </p:cNvSpPr>
          <p:nvPr>
            <p:ph type="title"/>
          </p:nvPr>
        </p:nvSpPr>
        <p:spPr>
          <a:xfrm>
            <a:off x="125413" y="0"/>
            <a:ext cx="9018587" cy="60325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ML framework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59532" y="969476"/>
            <a:ext cx="842493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400" dirty="0"/>
              <a:t>★</a:t>
            </a:r>
            <a:r>
              <a:rPr lang="en-US" altLang="ja-JP" sz="2400" dirty="0"/>
              <a:t>Functions relevant to the binomial distribution</a:t>
            </a:r>
            <a:endParaRPr lang="ja-JP" altLang="ja-JP" sz="2400" dirty="0"/>
          </a:p>
          <a:p>
            <a:r>
              <a:rPr lang="en-US" altLang="ja-JP" sz="2400" b="1" dirty="0" err="1"/>
              <a:t>dbinom</a:t>
            </a:r>
            <a:r>
              <a:rPr lang="en-US" altLang="ja-JP" sz="2400" b="1" dirty="0"/>
              <a:t>(y, n, p, log=T or F)</a:t>
            </a:r>
            <a:endParaRPr lang="ja-JP" altLang="ja-JP" sz="2400" dirty="0"/>
          </a:p>
          <a:p>
            <a:r>
              <a:rPr lang="en-US" altLang="ja-JP" sz="2400" b="1" dirty="0" err="1"/>
              <a:t>rbinom</a:t>
            </a:r>
            <a:r>
              <a:rPr lang="en-US" altLang="ja-JP" sz="2400" b="1" dirty="0"/>
              <a:t>(#</a:t>
            </a:r>
            <a:r>
              <a:rPr lang="en-US" altLang="ja-JP" sz="2400" b="1" dirty="0" err="1"/>
              <a:t>rvs</a:t>
            </a:r>
            <a:r>
              <a:rPr lang="en-US" altLang="ja-JP" sz="2400" b="1" dirty="0"/>
              <a:t>, N, p)</a:t>
            </a:r>
            <a:endParaRPr lang="ja-JP" altLang="ja-JP" sz="2400" dirty="0"/>
          </a:p>
          <a:p>
            <a:r>
              <a:rPr lang="en-US" altLang="ja-JP" sz="2400" b="1" dirty="0"/>
              <a:t> </a:t>
            </a:r>
            <a:endParaRPr lang="ja-JP" altLang="ja-JP" sz="2400" dirty="0"/>
          </a:p>
          <a:p>
            <a:br>
              <a:rPr lang="en-US" altLang="ja-JP" sz="2400" dirty="0"/>
            </a:br>
            <a:r>
              <a:rPr lang="ja-JP" altLang="ja-JP" sz="2400" dirty="0"/>
              <a:t>★</a:t>
            </a:r>
            <a:r>
              <a:rPr lang="en-US" altLang="ja-JP" sz="2400" dirty="0"/>
              <a:t>Probability distribution</a:t>
            </a:r>
            <a:endParaRPr lang="ja-JP" altLang="ja-JP" sz="2400" dirty="0"/>
          </a:p>
          <a:p>
            <a:r>
              <a:rPr lang="en-US" altLang="ja-JP" sz="2400" dirty="0"/>
              <a:t>N &lt;- 10</a:t>
            </a:r>
            <a:endParaRPr lang="ja-JP" altLang="ja-JP" sz="2400" dirty="0"/>
          </a:p>
          <a:p>
            <a:r>
              <a:rPr lang="en-US" altLang="ja-JP" sz="2400" dirty="0"/>
              <a:t>p &lt;- 0.3</a:t>
            </a:r>
            <a:endParaRPr lang="ja-JP" altLang="ja-JP" sz="2400" dirty="0"/>
          </a:p>
          <a:p>
            <a:r>
              <a:rPr lang="en-US" altLang="ja-JP" sz="2400" dirty="0" err="1"/>
              <a:t>dbinom</a:t>
            </a:r>
            <a:r>
              <a:rPr lang="en-US" altLang="ja-JP" sz="2400" dirty="0"/>
              <a:t>(3, N, p)</a:t>
            </a:r>
            <a:endParaRPr lang="ja-JP" altLang="ja-JP" sz="2400" dirty="0"/>
          </a:p>
          <a:p>
            <a:r>
              <a:rPr lang="en-US" altLang="ja-JP" sz="2400" dirty="0"/>
              <a:t>y &lt;- </a:t>
            </a:r>
            <a:r>
              <a:rPr lang="en-US" altLang="ja-JP" sz="2400" dirty="0" err="1"/>
              <a:t>seq</a:t>
            </a:r>
            <a:r>
              <a:rPr lang="en-US" altLang="ja-JP" sz="2400" dirty="0"/>
              <a:t>(0, N, 1) </a:t>
            </a:r>
            <a:endParaRPr lang="ja-JP" altLang="ja-JP" sz="2400" dirty="0"/>
          </a:p>
          <a:p>
            <a:r>
              <a:rPr lang="en-US" altLang="ja-JP" sz="2400" dirty="0" err="1"/>
              <a:t>prob</a:t>
            </a:r>
            <a:r>
              <a:rPr lang="en-US" altLang="ja-JP" sz="2400" dirty="0"/>
              <a:t> &lt;- </a:t>
            </a:r>
            <a:r>
              <a:rPr lang="en-US" altLang="ja-JP" sz="2400" dirty="0" err="1"/>
              <a:t>dbinom</a:t>
            </a:r>
            <a:r>
              <a:rPr lang="en-US" altLang="ja-JP" sz="2400" dirty="0"/>
              <a:t>(y, N, p)</a:t>
            </a:r>
            <a:endParaRPr lang="ja-JP" altLang="ja-JP" sz="2400" dirty="0"/>
          </a:p>
          <a:p>
            <a:r>
              <a:rPr lang="en-US" altLang="ja-JP" sz="2400" dirty="0" err="1"/>
              <a:t>prob</a:t>
            </a:r>
            <a:endParaRPr lang="ja-JP" altLang="ja-JP" sz="2400" dirty="0"/>
          </a:p>
          <a:p>
            <a:r>
              <a:rPr lang="en-US" altLang="ja-JP" sz="2400" dirty="0"/>
              <a:t>plot(y, </a:t>
            </a:r>
            <a:r>
              <a:rPr lang="en-US" altLang="ja-JP" sz="2400" dirty="0" err="1"/>
              <a:t>prob</a:t>
            </a:r>
            <a:r>
              <a:rPr lang="en-US" altLang="ja-JP" sz="2400" dirty="0"/>
              <a:t>, type="h", </a:t>
            </a:r>
            <a:r>
              <a:rPr lang="en-US" altLang="ja-JP" sz="2400" dirty="0" err="1"/>
              <a:t>lwd</a:t>
            </a:r>
            <a:r>
              <a:rPr lang="en-US" altLang="ja-JP" sz="2400" dirty="0"/>
              <a:t>=3)</a:t>
            </a:r>
            <a:endParaRPr lang="ja-JP" altLang="ja-JP" sz="2400" dirty="0"/>
          </a:p>
        </p:txBody>
      </p:sp>
      <p:pic>
        <p:nvPicPr>
          <p:cNvPr id="163842" name="図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64904"/>
            <a:ext cx="4396380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4" name="正方形/長方形 13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7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Binomial example in R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3272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95536" y="980728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800" dirty="0"/>
              <a:t>★</a:t>
            </a:r>
            <a:r>
              <a:rPr lang="en-US" altLang="ja-JP" sz="2800" dirty="0"/>
              <a:t>Generation of random variables</a:t>
            </a:r>
            <a:endParaRPr lang="ja-JP" altLang="ja-JP" sz="2800" dirty="0"/>
          </a:p>
          <a:p>
            <a:r>
              <a:rPr lang="en-US" altLang="ja-JP" sz="2800" dirty="0"/>
              <a:t>ns &lt;- 20</a:t>
            </a:r>
            <a:endParaRPr lang="ja-JP" altLang="ja-JP" sz="2800" dirty="0"/>
          </a:p>
          <a:p>
            <a:r>
              <a:rPr lang="en-US" altLang="ja-JP" sz="2800" dirty="0" err="1"/>
              <a:t>yobs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rbinom</a:t>
            </a:r>
            <a:r>
              <a:rPr lang="en-US" altLang="ja-JP" sz="2800" dirty="0"/>
              <a:t>(ns, N, p)</a:t>
            </a:r>
            <a:endParaRPr lang="ja-JP" altLang="ja-JP" sz="2800" dirty="0"/>
          </a:p>
          <a:p>
            <a:r>
              <a:rPr lang="en-US" altLang="ja-JP" sz="2800" dirty="0" err="1"/>
              <a:t>yobs</a:t>
            </a:r>
            <a:r>
              <a:rPr lang="en-US" altLang="ja-JP" sz="2800" dirty="0"/>
              <a:t> </a:t>
            </a:r>
            <a:endParaRPr lang="ja-JP" altLang="ja-JP" sz="2800" dirty="0"/>
          </a:p>
          <a:p>
            <a:r>
              <a:rPr lang="en-US" altLang="ja-JP" sz="2800" dirty="0"/>
              <a:t>mean(</a:t>
            </a:r>
            <a:r>
              <a:rPr lang="en-US" altLang="ja-JP" sz="2800" dirty="0" err="1"/>
              <a:t>yobs</a:t>
            </a:r>
            <a:r>
              <a:rPr lang="en-US" altLang="ja-JP" sz="2800" dirty="0"/>
              <a:t>)</a:t>
            </a:r>
            <a:endParaRPr lang="ja-JP" altLang="ja-JP" sz="2800" dirty="0"/>
          </a:p>
          <a:p>
            <a:r>
              <a:rPr lang="en-US" altLang="ja-JP" sz="2800" dirty="0" err="1"/>
              <a:t>var</a:t>
            </a:r>
            <a:r>
              <a:rPr lang="en-US" altLang="ja-JP" sz="2800" dirty="0"/>
              <a:t>(</a:t>
            </a:r>
            <a:r>
              <a:rPr lang="en-US" altLang="ja-JP" sz="2800" dirty="0" err="1"/>
              <a:t>yobs</a:t>
            </a:r>
            <a:r>
              <a:rPr lang="en-US" altLang="ja-JP" sz="2800" dirty="0"/>
              <a:t>)</a:t>
            </a:r>
            <a:endParaRPr lang="ja-JP" altLang="ja-JP" sz="2800" dirty="0"/>
          </a:p>
          <a:p>
            <a:r>
              <a:rPr lang="en-US" altLang="ja-JP" sz="2800" dirty="0" err="1"/>
              <a:t>sd</a:t>
            </a:r>
            <a:r>
              <a:rPr lang="en-US" altLang="ja-JP" sz="2800" dirty="0"/>
              <a:t>(</a:t>
            </a:r>
            <a:r>
              <a:rPr lang="en-US" altLang="ja-JP" sz="2800" dirty="0" err="1"/>
              <a:t>yobs</a:t>
            </a:r>
            <a:r>
              <a:rPr lang="en-US" altLang="ja-JP" sz="2800" dirty="0"/>
              <a:t>)</a:t>
            </a:r>
            <a:endParaRPr lang="ja-JP" altLang="ja-JP" sz="2800" dirty="0"/>
          </a:p>
          <a:p>
            <a:r>
              <a:rPr lang="en-US" altLang="ja-JP" sz="2800" dirty="0"/>
              <a:t>median(</a:t>
            </a:r>
            <a:r>
              <a:rPr lang="en-US" altLang="ja-JP" sz="2800" dirty="0" err="1"/>
              <a:t>yobs</a:t>
            </a:r>
            <a:r>
              <a:rPr lang="en-US" altLang="ja-JP" sz="2800" dirty="0"/>
              <a:t>)</a:t>
            </a:r>
            <a:endParaRPr lang="ja-JP" altLang="ja-JP" sz="2800" dirty="0"/>
          </a:p>
        </p:txBody>
      </p:sp>
      <p:grpSp>
        <p:nvGrpSpPr>
          <p:cNvPr id="11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2" name="正方形/長方形 11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5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Binomial example in R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1187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グループ化 15"/>
          <p:cNvGrpSpPr>
            <a:grpSpLocks/>
          </p:cNvGrpSpPr>
          <p:nvPr/>
        </p:nvGrpSpPr>
        <p:grpSpPr bwMode="auto">
          <a:xfrm>
            <a:off x="395734" y="836613"/>
            <a:ext cx="8640762" cy="2078037"/>
            <a:chOff x="322356" y="836712"/>
            <a:chExt cx="8640763" cy="2077842"/>
          </a:xfrm>
        </p:grpSpPr>
        <p:sp>
          <p:nvSpPr>
            <p:cNvPr id="3083" name="Rectangle 3"/>
            <p:cNvSpPr txBox="1">
              <a:spLocks noChangeArrowheads="1"/>
            </p:cNvSpPr>
            <p:nvPr/>
          </p:nvSpPr>
          <p:spPr bwMode="auto">
            <a:xfrm>
              <a:off x="322356" y="836712"/>
              <a:ext cx="8640763" cy="742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609600" indent="-609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</a:rPr>
                <a:t>Binomial distribution</a:t>
              </a:r>
            </a:p>
          </p:txBody>
        </p:sp>
        <p:graphicFrame>
          <p:nvGraphicFramePr>
            <p:cNvPr id="3074" name="Object 9"/>
            <p:cNvGraphicFramePr>
              <a:graphicFrameLocks noChangeAspect="1"/>
            </p:cNvGraphicFramePr>
            <p:nvPr/>
          </p:nvGraphicFramePr>
          <p:xfrm>
            <a:off x="610388" y="1412777"/>
            <a:ext cx="4446587" cy="15017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2055" name="数式" r:id="rId4" imgW="2108200" imgH="711200" progId="Equation.3">
                    <p:embed/>
                  </p:oleObj>
                </mc:Choice>
                <mc:Fallback>
                  <p:oleObj name="数式" r:id="rId4" imgW="2108200" imgH="71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388" y="1412777"/>
                          <a:ext cx="4446587" cy="15017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グループ化 11"/>
          <p:cNvGrpSpPr>
            <a:grpSpLocks/>
          </p:cNvGrpSpPr>
          <p:nvPr/>
        </p:nvGrpSpPr>
        <p:grpSpPr bwMode="auto">
          <a:xfrm>
            <a:off x="430659" y="4786313"/>
            <a:ext cx="8047037" cy="1490662"/>
            <a:chOff x="285720" y="2571878"/>
            <a:chExt cx="8046326" cy="1490723"/>
          </a:xfrm>
        </p:grpSpPr>
        <p:graphicFrame>
          <p:nvGraphicFramePr>
            <p:cNvPr id="3075" name="Object 5"/>
            <p:cNvGraphicFramePr>
              <a:graphicFrameLocks noChangeAspect="1"/>
            </p:cNvGraphicFramePr>
            <p:nvPr/>
          </p:nvGraphicFramePr>
          <p:xfrm>
            <a:off x="538953" y="3086606"/>
            <a:ext cx="7793093" cy="9759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2056" name="数式" r:id="rId6" imgW="3873500" imgH="482600" progId="Equation.3">
                    <p:embed/>
                  </p:oleObj>
                </mc:Choice>
                <mc:Fallback>
                  <p:oleObj name="数式" r:id="rId6" imgW="3873500" imgH="482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8953" y="3086606"/>
                          <a:ext cx="7793093" cy="97599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2" name="正方形/長方形 10"/>
            <p:cNvSpPr>
              <a:spLocks noChangeArrowheads="1"/>
            </p:cNvSpPr>
            <p:nvPr/>
          </p:nvSpPr>
          <p:spPr bwMode="auto">
            <a:xfrm>
              <a:off x="285720" y="2571878"/>
              <a:ext cx="6786610" cy="480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  <a:latin typeface="Calibri" pitchFamily="34" charset="0"/>
                </a:rPr>
                <a:t>The log-likelihood function</a:t>
              </a:r>
            </a:p>
          </p:txBody>
        </p:sp>
      </p:grpSp>
      <p:grpSp>
        <p:nvGrpSpPr>
          <p:cNvPr id="7" name="グループ化 11"/>
          <p:cNvGrpSpPr>
            <a:grpSpLocks/>
          </p:cNvGrpSpPr>
          <p:nvPr/>
        </p:nvGrpSpPr>
        <p:grpSpPr bwMode="auto">
          <a:xfrm>
            <a:off x="430659" y="3214688"/>
            <a:ext cx="6786562" cy="1500187"/>
            <a:chOff x="285720" y="2571878"/>
            <a:chExt cx="6786610" cy="1500667"/>
          </a:xfrm>
        </p:grpSpPr>
        <p:graphicFrame>
          <p:nvGraphicFramePr>
            <p:cNvPr id="3076" name="Object 10"/>
            <p:cNvGraphicFramePr>
              <a:graphicFrameLocks noChangeAspect="1"/>
            </p:cNvGraphicFramePr>
            <p:nvPr/>
          </p:nvGraphicFramePr>
          <p:xfrm>
            <a:off x="610961" y="3074150"/>
            <a:ext cx="3817965" cy="9983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2057" name="数式" r:id="rId8" imgW="1854200" imgH="482600" progId="Equation.3">
                    <p:embed/>
                  </p:oleObj>
                </mc:Choice>
                <mc:Fallback>
                  <p:oleObj name="数式" r:id="rId8" imgW="1854200" imgH="482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961" y="3074150"/>
                          <a:ext cx="3817965" cy="99839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81" name="正方形/長方形 10"/>
            <p:cNvSpPr>
              <a:spLocks noChangeArrowheads="1"/>
            </p:cNvSpPr>
            <p:nvPr/>
          </p:nvSpPr>
          <p:spPr bwMode="auto">
            <a:xfrm>
              <a:off x="285720" y="2571878"/>
              <a:ext cx="6786610" cy="480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609600" indent="-609600">
                <a:lnSpc>
                  <a:spcPct val="90000"/>
                </a:lnSpc>
                <a:spcBef>
                  <a:spcPct val="20000"/>
                </a:spcBef>
              </a:pPr>
              <a:r>
                <a:rPr lang="en-US" altLang="ja-JP" sz="2800">
                  <a:solidFill>
                    <a:srgbClr val="0070C0"/>
                  </a:solidFill>
                  <a:latin typeface="Calibri" pitchFamily="34" charset="0"/>
                </a:rPr>
                <a:t>The likelihood function</a:t>
              </a:r>
            </a:p>
          </p:txBody>
        </p:sp>
      </p:grpSp>
      <p:grpSp>
        <p:nvGrpSpPr>
          <p:cNvPr id="14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5" name="正方形/長方形 14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8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Binomial example in R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21791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66510" y="809951"/>
            <a:ext cx="887749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800" dirty="0"/>
              <a:t>★</a:t>
            </a:r>
            <a:r>
              <a:rPr lang="en-US" altLang="ja-JP" sz="2800" dirty="0"/>
              <a:t>Likelihood function for p</a:t>
            </a:r>
            <a:endParaRPr lang="ja-JP" altLang="ja-JP" sz="2800" dirty="0"/>
          </a:p>
          <a:p>
            <a:r>
              <a:rPr lang="en-US" altLang="ja-JP" sz="2800" dirty="0" err="1"/>
              <a:t>negloglike.bin</a:t>
            </a:r>
            <a:r>
              <a:rPr lang="en-US" altLang="ja-JP" sz="2800" dirty="0"/>
              <a:t> &lt;- function(p){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prob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dbinom</a:t>
            </a:r>
            <a:r>
              <a:rPr lang="en-US" altLang="ja-JP" sz="2800" dirty="0"/>
              <a:t>(</a:t>
            </a:r>
            <a:r>
              <a:rPr lang="en-US" altLang="ja-JP" sz="2800" dirty="0" err="1"/>
              <a:t>yobs</a:t>
            </a:r>
            <a:r>
              <a:rPr lang="en-US" altLang="ja-JP" sz="2800" dirty="0"/>
              <a:t>, N, p, log=T)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loglike</a:t>
            </a:r>
            <a:r>
              <a:rPr lang="en-US" altLang="ja-JP" sz="2800" dirty="0"/>
              <a:t> &lt;- sum(</a:t>
            </a:r>
            <a:r>
              <a:rPr lang="en-US" altLang="ja-JP" sz="2800" dirty="0" err="1"/>
              <a:t>prob</a:t>
            </a:r>
            <a:r>
              <a:rPr lang="en-US" altLang="ja-JP" sz="2800" dirty="0"/>
              <a:t>)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negloglike</a:t>
            </a:r>
            <a:r>
              <a:rPr lang="en-US" altLang="ja-JP" sz="2800" dirty="0"/>
              <a:t> &lt;- -</a:t>
            </a:r>
            <a:r>
              <a:rPr lang="en-US" altLang="ja-JP" sz="2800" dirty="0" err="1"/>
              <a:t>loglike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negloglike</a:t>
            </a:r>
            <a:endParaRPr lang="ja-JP" altLang="ja-JP" sz="2800" dirty="0"/>
          </a:p>
          <a:p>
            <a:r>
              <a:rPr lang="en-US" altLang="ja-JP" sz="2800" dirty="0"/>
              <a:t>}</a:t>
            </a:r>
          </a:p>
          <a:p>
            <a:endParaRPr lang="ja-JP" altLang="ja-JP" sz="2800" dirty="0"/>
          </a:p>
          <a:p>
            <a:r>
              <a:rPr lang="en-US" altLang="ja-JP" sz="2800" dirty="0" err="1"/>
              <a:t>p.vec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seq</a:t>
            </a:r>
            <a:r>
              <a:rPr lang="en-US" altLang="ja-JP" sz="2800" dirty="0"/>
              <a:t>(0.01, 0.99, 0.01)</a:t>
            </a:r>
            <a:endParaRPr lang="ja-JP" altLang="ja-JP" sz="2800" dirty="0"/>
          </a:p>
          <a:p>
            <a:r>
              <a:rPr lang="en-US" altLang="ja-JP" sz="2800" dirty="0" err="1"/>
              <a:t>negLL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sapply</a:t>
            </a:r>
            <a:r>
              <a:rPr lang="en-US" altLang="ja-JP" sz="2800" dirty="0"/>
              <a:t>(</a:t>
            </a:r>
            <a:r>
              <a:rPr lang="en-US" altLang="ja-JP" sz="2800" dirty="0" err="1"/>
              <a:t>p.vec</a:t>
            </a:r>
            <a:r>
              <a:rPr lang="en-US" altLang="ja-JP" sz="2800" dirty="0"/>
              <a:t>, </a:t>
            </a:r>
            <a:r>
              <a:rPr lang="en-US" altLang="ja-JP" sz="2800" dirty="0" err="1"/>
              <a:t>negloglike.bin</a:t>
            </a:r>
            <a:r>
              <a:rPr lang="en-US" altLang="ja-JP" sz="2800" dirty="0"/>
              <a:t>)</a:t>
            </a:r>
            <a:endParaRPr lang="ja-JP" altLang="ja-JP" sz="2800" dirty="0"/>
          </a:p>
          <a:p>
            <a:r>
              <a:rPr lang="en-US" altLang="ja-JP" sz="2800" dirty="0"/>
              <a:t>plot(</a:t>
            </a:r>
            <a:r>
              <a:rPr lang="en-US" altLang="ja-JP" sz="2800" dirty="0" err="1"/>
              <a:t>p.vec</a:t>
            </a:r>
            <a:r>
              <a:rPr lang="en-US" altLang="ja-JP" sz="2800" dirty="0"/>
              <a:t>, </a:t>
            </a:r>
            <a:r>
              <a:rPr lang="en-US" altLang="ja-JP" sz="2800" dirty="0" err="1"/>
              <a:t>negLL</a:t>
            </a:r>
            <a:r>
              <a:rPr lang="en-US" altLang="ja-JP" sz="2800" dirty="0"/>
              <a:t>, type="l")</a:t>
            </a:r>
            <a:endParaRPr lang="ja-JP" altLang="ja-JP" sz="2800" dirty="0"/>
          </a:p>
        </p:txBody>
      </p:sp>
      <p:pic>
        <p:nvPicPr>
          <p:cNvPr id="164866" name="図 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29950"/>
            <a:ext cx="3428794" cy="3011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3" name="正方形/長方形 12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6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Binomial example in R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462931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422238" y="778995"/>
            <a:ext cx="84249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800" dirty="0"/>
              <a:t>★</a:t>
            </a:r>
            <a:r>
              <a:rPr lang="en-US" altLang="ja-JP" sz="2800" dirty="0"/>
              <a:t>Minimization of negative </a:t>
            </a:r>
            <a:r>
              <a:rPr lang="en-US" altLang="ja-JP" sz="2800" dirty="0" err="1"/>
              <a:t>loglikelihood</a:t>
            </a:r>
            <a:r>
              <a:rPr lang="en-US" altLang="ja-JP" sz="2800" dirty="0"/>
              <a:t> </a:t>
            </a:r>
            <a:r>
              <a:rPr lang="ja-JP" altLang="ja-JP" sz="2800" dirty="0"/>
              <a:t>①</a:t>
            </a:r>
          </a:p>
          <a:p>
            <a:r>
              <a:rPr lang="en-US" altLang="ja-JP" sz="2800" dirty="0" err="1"/>
              <a:t>res.bin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optim</a:t>
            </a:r>
            <a:r>
              <a:rPr lang="en-US" altLang="ja-JP" sz="2800" dirty="0"/>
              <a:t>(0.5, </a:t>
            </a:r>
            <a:r>
              <a:rPr lang="en-US" altLang="ja-JP" sz="2800" dirty="0" err="1"/>
              <a:t>negloglike.bin</a:t>
            </a:r>
            <a:r>
              <a:rPr lang="en-US" altLang="ja-JP" sz="2800" dirty="0"/>
              <a:t>, method="L-BFGS-B",</a:t>
            </a:r>
            <a:br>
              <a:rPr lang="en-US" altLang="ja-JP" sz="2800" dirty="0"/>
            </a:br>
            <a:r>
              <a:rPr lang="en-US" altLang="ja-JP" sz="2800" dirty="0"/>
              <a:t>   lower=0.001, upper=0.999)</a:t>
            </a:r>
            <a:endParaRPr lang="ja-JP" altLang="ja-JP" sz="2800" dirty="0"/>
          </a:p>
          <a:p>
            <a:r>
              <a:rPr lang="en-US" altLang="ja-JP" sz="2800" dirty="0" err="1"/>
              <a:t>res.bin</a:t>
            </a:r>
            <a:endParaRPr lang="ja-JP" altLang="ja-JP" sz="2800" dirty="0"/>
          </a:p>
          <a:p>
            <a:r>
              <a:rPr lang="en-US" altLang="ja-JP" sz="2800" dirty="0" err="1"/>
              <a:t>p.est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res.bin$par</a:t>
            </a:r>
            <a:endParaRPr lang="ja-JP" altLang="ja-JP" sz="2800" dirty="0"/>
          </a:p>
          <a:p>
            <a:r>
              <a:rPr lang="en-US" altLang="ja-JP" sz="2800" dirty="0" err="1"/>
              <a:t>p.est</a:t>
            </a:r>
            <a:endParaRPr lang="ja-JP" altLang="ja-JP" sz="2800" dirty="0"/>
          </a:p>
          <a:p>
            <a:r>
              <a:rPr lang="en-US" altLang="ja-JP" sz="2800" dirty="0"/>
              <a:t>mean(</a:t>
            </a:r>
            <a:r>
              <a:rPr lang="en-US" altLang="ja-JP" sz="2800" dirty="0" err="1"/>
              <a:t>yobs</a:t>
            </a:r>
            <a:r>
              <a:rPr lang="en-US" altLang="ja-JP" sz="2800" dirty="0"/>
              <a:t>)/N</a:t>
            </a:r>
            <a:endParaRPr lang="ja-JP" altLang="ja-JP" sz="2800" dirty="0"/>
          </a:p>
        </p:txBody>
      </p:sp>
      <p:grpSp>
        <p:nvGrpSpPr>
          <p:cNvPr id="11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2" name="正方形/長方形 11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5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Binomial example in R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1386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422238" y="778995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800" dirty="0"/>
              <a:t>★</a:t>
            </a:r>
            <a:r>
              <a:rPr lang="en-US" altLang="ja-JP" sz="2800" dirty="0"/>
              <a:t>Minimization of negative </a:t>
            </a:r>
            <a:r>
              <a:rPr lang="en-US" altLang="ja-JP" sz="2800" dirty="0" err="1"/>
              <a:t>loglikelihood</a:t>
            </a:r>
            <a:r>
              <a:rPr lang="en-US" altLang="ja-JP" sz="2800" dirty="0"/>
              <a:t>  </a:t>
            </a:r>
            <a:r>
              <a:rPr lang="ja-JP" altLang="en-US" sz="2800" dirty="0"/>
              <a:t>②</a:t>
            </a:r>
            <a:endParaRPr lang="ja-JP" altLang="ja-JP" sz="2800" dirty="0"/>
          </a:p>
          <a:p>
            <a:r>
              <a:rPr lang="en-US" altLang="ja-JP" sz="2800" dirty="0" err="1"/>
              <a:t>negloglike.bin</a:t>
            </a:r>
            <a:r>
              <a:rPr lang="en-US" altLang="ja-JP" sz="2800" dirty="0"/>
              <a:t> &lt;- function(par){</a:t>
            </a:r>
            <a:endParaRPr lang="ja-JP" altLang="ja-JP" sz="2800" dirty="0"/>
          </a:p>
          <a:p>
            <a:r>
              <a:rPr lang="en-US" altLang="ja-JP" sz="2800" dirty="0"/>
              <a:t> p &lt;- 1/(1+exp(-par))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prob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dbinom</a:t>
            </a:r>
            <a:r>
              <a:rPr lang="en-US" altLang="ja-JP" sz="2800" dirty="0"/>
              <a:t>(</a:t>
            </a:r>
            <a:r>
              <a:rPr lang="en-US" altLang="ja-JP" sz="2800" dirty="0" err="1"/>
              <a:t>yobs</a:t>
            </a:r>
            <a:r>
              <a:rPr lang="en-US" altLang="ja-JP" sz="2800" dirty="0"/>
              <a:t>, N, p, log=T)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loglike</a:t>
            </a:r>
            <a:r>
              <a:rPr lang="en-US" altLang="ja-JP" sz="2800" dirty="0"/>
              <a:t> &lt;- sum(</a:t>
            </a:r>
            <a:r>
              <a:rPr lang="en-US" altLang="ja-JP" sz="2800" dirty="0" err="1"/>
              <a:t>prob</a:t>
            </a:r>
            <a:r>
              <a:rPr lang="en-US" altLang="ja-JP" sz="2800" dirty="0"/>
              <a:t>)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negloglike</a:t>
            </a:r>
            <a:r>
              <a:rPr lang="en-US" altLang="ja-JP" sz="2800" dirty="0"/>
              <a:t> &lt;- -</a:t>
            </a:r>
            <a:r>
              <a:rPr lang="en-US" altLang="ja-JP" sz="2800" dirty="0" err="1"/>
              <a:t>loglike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negloglike</a:t>
            </a:r>
            <a:endParaRPr lang="ja-JP" altLang="ja-JP" sz="2800" dirty="0"/>
          </a:p>
          <a:p>
            <a:r>
              <a:rPr lang="en-US" altLang="ja-JP" sz="2800" dirty="0"/>
              <a:t>}</a:t>
            </a:r>
          </a:p>
          <a:p>
            <a:endParaRPr lang="ja-JP" altLang="ja-JP" sz="2800" dirty="0"/>
          </a:p>
          <a:p>
            <a:r>
              <a:rPr lang="en-US" altLang="ja-JP" sz="2800" dirty="0" err="1"/>
              <a:t>res.bin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optim</a:t>
            </a:r>
            <a:r>
              <a:rPr lang="en-US" altLang="ja-JP" sz="2800" dirty="0"/>
              <a:t>(0, </a:t>
            </a:r>
            <a:r>
              <a:rPr lang="en-US" altLang="ja-JP" sz="2800" dirty="0" err="1"/>
              <a:t>negloglike.bin</a:t>
            </a:r>
            <a:r>
              <a:rPr lang="en-US" altLang="ja-JP" sz="2800" dirty="0"/>
              <a:t>, method="BFGS")</a:t>
            </a:r>
            <a:endParaRPr lang="ja-JP" altLang="ja-JP" sz="2800" dirty="0"/>
          </a:p>
          <a:p>
            <a:r>
              <a:rPr lang="en-US" altLang="ja-JP" sz="2800" dirty="0" err="1"/>
              <a:t>p.est</a:t>
            </a:r>
            <a:r>
              <a:rPr lang="en-US" altLang="ja-JP" sz="2800" dirty="0"/>
              <a:t> &lt;- 1/(1+exp(-</a:t>
            </a:r>
            <a:r>
              <a:rPr lang="en-US" altLang="ja-JP" sz="2800" dirty="0" err="1"/>
              <a:t>res.bin$par</a:t>
            </a:r>
            <a:r>
              <a:rPr lang="en-US" altLang="ja-JP" sz="2800" dirty="0"/>
              <a:t>))</a:t>
            </a:r>
            <a:endParaRPr lang="ja-JP" altLang="ja-JP" sz="2800" dirty="0"/>
          </a:p>
          <a:p>
            <a:r>
              <a:rPr lang="en-US" altLang="ja-JP" sz="2800" dirty="0" err="1"/>
              <a:t>p.est</a:t>
            </a:r>
            <a:endParaRPr lang="ja-JP" altLang="ja-JP" sz="2800" dirty="0"/>
          </a:p>
        </p:txBody>
      </p:sp>
      <p:grpSp>
        <p:nvGrpSpPr>
          <p:cNvPr id="11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2" name="正方形/長方形 11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5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Binomial example in R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2468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422238" y="778995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800" dirty="0"/>
              <a:t>★</a:t>
            </a:r>
            <a:r>
              <a:rPr lang="en-US" altLang="ja-JP" sz="2800" dirty="0"/>
              <a:t>Minimization of negative </a:t>
            </a:r>
            <a:r>
              <a:rPr lang="en-US" altLang="ja-JP" sz="2800" dirty="0" err="1"/>
              <a:t>loglikelihood</a:t>
            </a:r>
            <a:r>
              <a:rPr lang="en-US" altLang="ja-JP" sz="2800" dirty="0"/>
              <a:t>  </a:t>
            </a:r>
            <a:r>
              <a:rPr lang="ja-JP" altLang="en-US" sz="2800" dirty="0"/>
              <a:t>②</a:t>
            </a:r>
            <a:endParaRPr lang="ja-JP" altLang="ja-JP" sz="2800" dirty="0"/>
          </a:p>
          <a:p>
            <a:r>
              <a:rPr lang="en-US" altLang="ja-JP" sz="2800" dirty="0" err="1"/>
              <a:t>negloglike.bin</a:t>
            </a:r>
            <a:r>
              <a:rPr lang="en-US" altLang="ja-JP" sz="2800" dirty="0"/>
              <a:t> &lt;- function(par){</a:t>
            </a:r>
            <a:endParaRPr lang="ja-JP" altLang="ja-JP" sz="2800" dirty="0"/>
          </a:p>
          <a:p>
            <a:r>
              <a:rPr lang="en-US" altLang="ja-JP" sz="2800" dirty="0"/>
              <a:t> p &lt;- 1/(1+exp(-par))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prob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dbinom</a:t>
            </a:r>
            <a:r>
              <a:rPr lang="en-US" altLang="ja-JP" sz="2800" dirty="0"/>
              <a:t>(</a:t>
            </a:r>
            <a:r>
              <a:rPr lang="en-US" altLang="ja-JP" sz="2800" dirty="0" err="1"/>
              <a:t>yobs</a:t>
            </a:r>
            <a:r>
              <a:rPr lang="en-US" altLang="ja-JP" sz="2800" dirty="0"/>
              <a:t>, N, p, log=T)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loglike</a:t>
            </a:r>
            <a:r>
              <a:rPr lang="en-US" altLang="ja-JP" sz="2800" dirty="0"/>
              <a:t> &lt;- sum(</a:t>
            </a:r>
            <a:r>
              <a:rPr lang="en-US" altLang="ja-JP" sz="2800" dirty="0" err="1"/>
              <a:t>prob</a:t>
            </a:r>
            <a:r>
              <a:rPr lang="en-US" altLang="ja-JP" sz="2800" dirty="0"/>
              <a:t>)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negloglike</a:t>
            </a:r>
            <a:r>
              <a:rPr lang="en-US" altLang="ja-JP" sz="2800" dirty="0"/>
              <a:t> &lt;- -</a:t>
            </a:r>
            <a:r>
              <a:rPr lang="en-US" altLang="ja-JP" sz="2800" dirty="0" err="1"/>
              <a:t>loglike</a:t>
            </a:r>
            <a:endParaRPr lang="ja-JP" altLang="ja-JP" sz="2800" dirty="0"/>
          </a:p>
          <a:p>
            <a:r>
              <a:rPr lang="en-US" altLang="ja-JP" sz="2800" dirty="0"/>
              <a:t> </a:t>
            </a:r>
            <a:r>
              <a:rPr lang="en-US" altLang="ja-JP" sz="2800" dirty="0" err="1"/>
              <a:t>negloglike</a:t>
            </a:r>
            <a:endParaRPr lang="ja-JP" altLang="ja-JP" sz="2800" dirty="0"/>
          </a:p>
          <a:p>
            <a:r>
              <a:rPr lang="en-US" altLang="ja-JP" sz="2800" dirty="0"/>
              <a:t>}</a:t>
            </a:r>
          </a:p>
          <a:p>
            <a:endParaRPr lang="ja-JP" altLang="ja-JP" sz="2800" dirty="0"/>
          </a:p>
          <a:p>
            <a:r>
              <a:rPr lang="en-US" altLang="ja-JP" sz="2800" dirty="0" err="1"/>
              <a:t>res.bin</a:t>
            </a:r>
            <a:r>
              <a:rPr lang="en-US" altLang="ja-JP" sz="2800" dirty="0"/>
              <a:t> &lt;- </a:t>
            </a:r>
            <a:r>
              <a:rPr lang="en-US" altLang="ja-JP" sz="2800" dirty="0" err="1"/>
              <a:t>optim</a:t>
            </a:r>
            <a:r>
              <a:rPr lang="en-US" altLang="ja-JP" sz="2800" dirty="0"/>
              <a:t>(0, </a:t>
            </a:r>
            <a:r>
              <a:rPr lang="en-US" altLang="ja-JP" sz="2800" dirty="0" err="1"/>
              <a:t>negloglike.bin</a:t>
            </a:r>
            <a:r>
              <a:rPr lang="en-US" altLang="ja-JP" sz="2800" dirty="0"/>
              <a:t>, method="BFGS")</a:t>
            </a:r>
            <a:endParaRPr lang="ja-JP" altLang="ja-JP" sz="2800" dirty="0"/>
          </a:p>
          <a:p>
            <a:r>
              <a:rPr lang="en-US" altLang="ja-JP" sz="2800" dirty="0" err="1"/>
              <a:t>p.est</a:t>
            </a:r>
            <a:r>
              <a:rPr lang="en-US" altLang="ja-JP" sz="2800" dirty="0"/>
              <a:t> &lt;- 1/(1+exp(-</a:t>
            </a:r>
            <a:r>
              <a:rPr lang="en-US" altLang="ja-JP" sz="2800" dirty="0" err="1"/>
              <a:t>res.bin$par</a:t>
            </a:r>
            <a:r>
              <a:rPr lang="en-US" altLang="ja-JP" sz="2800" dirty="0"/>
              <a:t>))</a:t>
            </a:r>
            <a:endParaRPr lang="ja-JP" altLang="ja-JP" sz="2800" dirty="0"/>
          </a:p>
          <a:p>
            <a:r>
              <a:rPr lang="en-US" altLang="ja-JP" sz="2800" dirty="0" err="1"/>
              <a:t>p.est</a:t>
            </a:r>
            <a:endParaRPr lang="ja-JP" altLang="ja-JP" sz="2800" dirty="0"/>
          </a:p>
        </p:txBody>
      </p:sp>
      <p:grpSp>
        <p:nvGrpSpPr>
          <p:cNvPr id="11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2" name="正方形/長方形 11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5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Binomial example in R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14415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25" name="正方形/長方形 24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8" name="タイトル 1"/>
          <p:cNvSpPr>
            <a:spLocks noGrp="1"/>
          </p:cNvSpPr>
          <p:nvPr>
            <p:ph type="title"/>
          </p:nvPr>
        </p:nvSpPr>
        <p:spPr>
          <a:xfrm>
            <a:off x="125413" y="0"/>
            <a:ext cx="9018587" cy="60325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Likelihood estimation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274983" y="896143"/>
            <a:ext cx="8640762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ja-JP" sz="2800" dirty="0">
                <a:solidFill>
                  <a:srgbClr val="002060"/>
                </a:solidFill>
                <a:latin typeface="Calibri" pitchFamily="34" charset="0"/>
              </a:rPr>
              <a:t>Obtain</a:t>
            </a:r>
            <a:r>
              <a:rPr lang="ja-JP" altLang="en-US" sz="28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altLang="ja-JP" sz="2800" dirty="0">
                <a:solidFill>
                  <a:srgbClr val="002060"/>
                </a:solidFill>
                <a:latin typeface="Calibri" pitchFamily="34" charset="0"/>
              </a:rPr>
              <a:t>data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ja-JP" sz="2800" dirty="0">
                <a:solidFill>
                  <a:srgbClr val="002060"/>
                </a:solidFill>
                <a:latin typeface="Calibri" pitchFamily="34" charset="0"/>
              </a:rPr>
              <a:t>Mathematically describe the statistical nature of the data you have  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ja-JP" sz="2800" dirty="0">
                <a:solidFill>
                  <a:srgbClr val="002060"/>
                </a:solidFill>
                <a:latin typeface="Calibri" pitchFamily="34" charset="0"/>
              </a:rPr>
              <a:t>Define a likelihood function of parameters of interest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ja-JP" sz="2800" dirty="0">
                <a:solidFill>
                  <a:srgbClr val="002060"/>
                </a:solidFill>
                <a:latin typeface="Calibri" pitchFamily="34" charset="0"/>
              </a:rPr>
              <a:t>Maximize the log-likelihood function with respect to the unknown parameters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FontTx/>
              <a:buAutoNum type="arabicPeriod"/>
            </a:pPr>
            <a:r>
              <a:rPr lang="en-US" altLang="ja-JP" sz="2800" dirty="0">
                <a:solidFill>
                  <a:srgbClr val="002060"/>
                </a:solidFill>
                <a:latin typeface="Calibri" pitchFamily="34" charset="0"/>
              </a:rPr>
              <a:t>Evaluate the standard errors of the parameter estimates</a:t>
            </a:r>
            <a:endParaRPr lang="ja-JP" altLang="en-US" sz="28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7093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422238" y="675498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400" dirty="0"/>
              <a:t>★</a:t>
            </a:r>
            <a:r>
              <a:rPr lang="en-US" altLang="ja-JP" sz="2400" dirty="0"/>
              <a:t>Function relevant to the normal distribution</a:t>
            </a:r>
            <a:endParaRPr lang="ja-JP" altLang="ja-JP" sz="2400" dirty="0"/>
          </a:p>
          <a:p>
            <a:r>
              <a:rPr lang="en-US" altLang="ja-JP" sz="2400" b="1" dirty="0" err="1"/>
              <a:t>dnorm</a:t>
            </a:r>
            <a:r>
              <a:rPr lang="en-US" altLang="ja-JP" sz="2400" b="1" dirty="0"/>
              <a:t>(y, mu, sigma, log=T or F)</a:t>
            </a:r>
            <a:endParaRPr lang="ja-JP" altLang="ja-JP" sz="2400" dirty="0"/>
          </a:p>
          <a:p>
            <a:r>
              <a:rPr lang="en-US" altLang="ja-JP" sz="2400" b="1" dirty="0" err="1"/>
              <a:t>rnorm</a:t>
            </a:r>
            <a:r>
              <a:rPr lang="en-US" altLang="ja-JP" sz="2400" b="1" dirty="0"/>
              <a:t>(#</a:t>
            </a:r>
            <a:r>
              <a:rPr lang="en-US" altLang="ja-JP" sz="2400" b="1" dirty="0" err="1"/>
              <a:t>rvs</a:t>
            </a:r>
            <a:r>
              <a:rPr lang="en-US" altLang="ja-JP" sz="2400" b="1" dirty="0"/>
              <a:t>, mu, sigma)</a:t>
            </a:r>
            <a:endParaRPr lang="ja-JP" altLang="ja-JP" sz="2400" dirty="0"/>
          </a:p>
          <a:p>
            <a:r>
              <a:rPr lang="en-US" altLang="ja-JP" sz="2400" b="1" dirty="0"/>
              <a:t> </a:t>
            </a:r>
            <a:br>
              <a:rPr lang="en-US" altLang="ja-JP" sz="2400" dirty="0"/>
            </a:br>
            <a:r>
              <a:rPr lang="ja-JP" altLang="ja-JP" sz="2400" dirty="0"/>
              <a:t>★</a:t>
            </a:r>
            <a:r>
              <a:rPr lang="en-US" altLang="ja-JP" sz="2400" dirty="0"/>
              <a:t>Probability density function</a:t>
            </a:r>
            <a:endParaRPr lang="ja-JP" altLang="ja-JP" sz="2400" dirty="0"/>
          </a:p>
          <a:p>
            <a:r>
              <a:rPr lang="en-US" altLang="ja-JP" sz="2400" dirty="0"/>
              <a:t>mu &lt;- 5; sigma &lt;- 2</a:t>
            </a:r>
            <a:endParaRPr lang="ja-JP" altLang="ja-JP" sz="2400" dirty="0"/>
          </a:p>
          <a:p>
            <a:r>
              <a:rPr lang="en-US" altLang="ja-JP" sz="2400" dirty="0"/>
              <a:t>y &lt;- </a:t>
            </a:r>
            <a:r>
              <a:rPr lang="en-US" altLang="ja-JP" sz="2400" dirty="0" err="1"/>
              <a:t>seq</a:t>
            </a:r>
            <a:r>
              <a:rPr lang="en-US" altLang="ja-JP" sz="2400" dirty="0"/>
              <a:t>(-5, 15, length=100) </a:t>
            </a:r>
            <a:endParaRPr lang="ja-JP" altLang="ja-JP" sz="2400" dirty="0"/>
          </a:p>
          <a:p>
            <a:r>
              <a:rPr lang="en-US" altLang="ja-JP" sz="2400" dirty="0"/>
              <a:t>pdf &lt;- </a:t>
            </a:r>
            <a:r>
              <a:rPr lang="en-US" altLang="ja-JP" sz="2400" dirty="0" err="1"/>
              <a:t>dnorm</a:t>
            </a:r>
            <a:r>
              <a:rPr lang="en-US" altLang="ja-JP" sz="2400" dirty="0"/>
              <a:t>(y, mu, sigma); pdf</a:t>
            </a:r>
            <a:endParaRPr lang="ja-JP" altLang="ja-JP" sz="2400" dirty="0"/>
          </a:p>
          <a:p>
            <a:r>
              <a:rPr lang="en-US" altLang="ja-JP" sz="2400" dirty="0"/>
              <a:t>plot(y, pdf, type="l", </a:t>
            </a:r>
            <a:r>
              <a:rPr lang="en-US" altLang="ja-JP" sz="2400" dirty="0" err="1"/>
              <a:t>lwd</a:t>
            </a:r>
            <a:r>
              <a:rPr lang="en-US" altLang="ja-JP" sz="2400" dirty="0"/>
              <a:t>=2)</a:t>
            </a:r>
            <a:endParaRPr lang="ja-JP" altLang="ja-JP" sz="2400" dirty="0"/>
          </a:p>
          <a:p>
            <a:br>
              <a:rPr lang="en-US" altLang="ja-JP" sz="2400" dirty="0"/>
            </a:br>
            <a:r>
              <a:rPr lang="ja-JP" altLang="ja-JP" sz="2400" dirty="0"/>
              <a:t>★</a:t>
            </a:r>
            <a:r>
              <a:rPr lang="en-US" altLang="ja-JP" sz="2400" dirty="0"/>
              <a:t>Generation of </a:t>
            </a:r>
            <a:r>
              <a:rPr lang="en-US" altLang="ja-JP" sz="2400" dirty="0" err="1"/>
              <a:t>rvs</a:t>
            </a:r>
            <a:endParaRPr lang="ja-JP" altLang="ja-JP" sz="2400" dirty="0"/>
          </a:p>
          <a:p>
            <a:r>
              <a:rPr lang="en-US" altLang="ja-JP" sz="2400" dirty="0"/>
              <a:t>ns &lt;- any number</a:t>
            </a:r>
            <a:endParaRPr lang="ja-JP" altLang="ja-JP" sz="2400" dirty="0"/>
          </a:p>
          <a:p>
            <a:r>
              <a:rPr lang="en-US" altLang="ja-JP" sz="2400" dirty="0"/>
              <a:t>mu &lt;- any number</a:t>
            </a:r>
            <a:endParaRPr lang="ja-JP" altLang="ja-JP" sz="2400" dirty="0"/>
          </a:p>
          <a:p>
            <a:r>
              <a:rPr lang="en-US" altLang="ja-JP" sz="2400" dirty="0"/>
              <a:t>sigma &lt;- any positive</a:t>
            </a:r>
            <a:endParaRPr lang="ja-JP" altLang="ja-JP" sz="2400" dirty="0"/>
          </a:p>
          <a:p>
            <a:r>
              <a:rPr lang="en-US" altLang="ja-JP" sz="2400" dirty="0" err="1"/>
              <a:t>yobs</a:t>
            </a:r>
            <a:r>
              <a:rPr lang="en-US" altLang="ja-JP" sz="2400" dirty="0"/>
              <a:t> &lt;- </a:t>
            </a:r>
            <a:r>
              <a:rPr lang="en-US" altLang="ja-JP" sz="2400" dirty="0" err="1"/>
              <a:t>rnorm</a:t>
            </a:r>
            <a:r>
              <a:rPr lang="en-US" altLang="ja-JP" sz="2400" dirty="0"/>
              <a:t>(ns, mu, sigma); </a:t>
            </a:r>
            <a:r>
              <a:rPr lang="en-US" altLang="ja-JP" sz="2400" dirty="0" err="1"/>
              <a:t>yobs</a:t>
            </a:r>
            <a:r>
              <a:rPr lang="en-US" altLang="ja-JP" sz="2400" dirty="0"/>
              <a:t> </a:t>
            </a:r>
            <a:endParaRPr lang="ja-JP" altLang="ja-JP" sz="2400" dirty="0"/>
          </a:p>
        </p:txBody>
      </p:sp>
      <p:grpSp>
        <p:nvGrpSpPr>
          <p:cNvPr id="11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2" name="正方形/長方形 11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5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Normal example in R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3731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413868" y="784810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ja-JP" sz="2400" dirty="0"/>
              <a:t>★</a:t>
            </a:r>
            <a:r>
              <a:rPr lang="en-US" altLang="ja-JP" sz="2400" dirty="0"/>
              <a:t>likelihood mu, </a:t>
            </a:r>
            <a:r>
              <a:rPr lang="en-US" altLang="ja-JP" sz="2400" dirty="0">
                <a:latin typeface="Symbol" panose="05050102010706020507" pitchFamily="18" charset="2"/>
              </a:rPr>
              <a:t>s</a:t>
            </a:r>
            <a:endParaRPr lang="ja-JP" altLang="ja-JP" sz="2400" dirty="0"/>
          </a:p>
          <a:p>
            <a:r>
              <a:rPr lang="en-US" altLang="ja-JP" sz="2400" dirty="0" err="1"/>
              <a:t>negloglike.norm</a:t>
            </a:r>
            <a:r>
              <a:rPr lang="en-US" altLang="ja-JP" sz="2400" dirty="0"/>
              <a:t> &lt;- function(par){</a:t>
            </a:r>
            <a:endParaRPr lang="ja-JP" altLang="ja-JP" sz="2400" dirty="0"/>
          </a:p>
          <a:p>
            <a:r>
              <a:rPr lang="en-US" altLang="ja-JP" sz="2400" dirty="0"/>
              <a:t> mu &lt;- par[1]</a:t>
            </a:r>
            <a:endParaRPr lang="ja-JP" altLang="ja-JP" sz="2400" dirty="0"/>
          </a:p>
          <a:p>
            <a:r>
              <a:rPr lang="en-US" altLang="ja-JP" sz="2400" dirty="0"/>
              <a:t> sigma &lt;- par[2]</a:t>
            </a:r>
            <a:endParaRPr lang="ja-JP" altLang="ja-JP" sz="2400" dirty="0"/>
          </a:p>
          <a:p>
            <a:r>
              <a:rPr lang="en-US" altLang="ja-JP" sz="2400" dirty="0"/>
              <a:t> pdf &lt;- </a:t>
            </a:r>
            <a:r>
              <a:rPr lang="en-US" altLang="ja-JP" sz="2400" dirty="0" err="1"/>
              <a:t>dnorm</a:t>
            </a:r>
            <a:r>
              <a:rPr lang="en-US" altLang="ja-JP" sz="2400" dirty="0"/>
              <a:t>(</a:t>
            </a:r>
            <a:r>
              <a:rPr lang="en-US" altLang="ja-JP" sz="2400" dirty="0" err="1"/>
              <a:t>yobs</a:t>
            </a:r>
            <a:r>
              <a:rPr lang="en-US" altLang="ja-JP" sz="2400" dirty="0"/>
              <a:t>, mu, sigma, log=T)</a:t>
            </a:r>
            <a:endParaRPr lang="ja-JP" altLang="ja-JP" sz="2400" dirty="0"/>
          </a:p>
          <a:p>
            <a:r>
              <a:rPr lang="ja-JP" altLang="en-US" sz="2400" dirty="0"/>
              <a:t> </a:t>
            </a:r>
            <a:r>
              <a:rPr lang="en-US" altLang="ja-JP" sz="2400" dirty="0" err="1"/>
              <a:t>negloglike</a:t>
            </a:r>
            <a:r>
              <a:rPr lang="en-US" altLang="ja-JP" sz="2400" dirty="0"/>
              <a:t> &lt;- (-1.0)*sum(pdf)</a:t>
            </a:r>
            <a:endParaRPr lang="ja-JP" altLang="ja-JP" sz="2400" dirty="0"/>
          </a:p>
          <a:p>
            <a:r>
              <a:rPr lang="en-US" altLang="ja-JP" sz="2400" dirty="0"/>
              <a:t> </a:t>
            </a:r>
            <a:r>
              <a:rPr lang="en-US" altLang="ja-JP" sz="2400" dirty="0" err="1"/>
              <a:t>negloglike</a:t>
            </a:r>
            <a:endParaRPr lang="ja-JP" altLang="ja-JP" sz="2400" dirty="0"/>
          </a:p>
          <a:p>
            <a:r>
              <a:rPr lang="en-US" altLang="ja-JP" sz="2400" dirty="0"/>
              <a:t>}</a:t>
            </a:r>
            <a:endParaRPr lang="ja-JP" altLang="ja-JP" sz="2400" dirty="0"/>
          </a:p>
          <a:p>
            <a:r>
              <a:rPr lang="ja-JP" altLang="ja-JP" sz="2400" dirty="0"/>
              <a:t>★</a:t>
            </a:r>
            <a:r>
              <a:rPr lang="en-US" altLang="ja-JP" sz="2400" dirty="0"/>
              <a:t>Minimization </a:t>
            </a:r>
            <a:r>
              <a:rPr lang="ja-JP" altLang="en-US" sz="2400" dirty="0"/>
              <a:t>①</a:t>
            </a:r>
            <a:endParaRPr lang="ja-JP" altLang="ja-JP" sz="2400" dirty="0"/>
          </a:p>
          <a:p>
            <a:r>
              <a:rPr lang="en-US" altLang="ja-JP" sz="2400" dirty="0" err="1"/>
              <a:t>res.norm</a:t>
            </a:r>
            <a:r>
              <a:rPr lang="en-US" altLang="ja-JP" sz="2400" dirty="0"/>
              <a:t> &lt;- </a:t>
            </a:r>
            <a:r>
              <a:rPr lang="en-US" altLang="ja-JP" sz="2400" dirty="0" err="1"/>
              <a:t>optim</a:t>
            </a:r>
            <a:r>
              <a:rPr lang="en-US" altLang="ja-JP" sz="2400" dirty="0"/>
              <a:t>(c(0,1), </a:t>
            </a:r>
            <a:r>
              <a:rPr lang="en-US" altLang="ja-JP" sz="2400" dirty="0" err="1"/>
              <a:t>negloglike.norm</a:t>
            </a:r>
            <a:r>
              <a:rPr lang="en-US" altLang="ja-JP" sz="2400" dirty="0"/>
              <a:t>, method="L-BFGS-B", lower=c(-Inf,0.001), upper=c(</a:t>
            </a:r>
            <a:r>
              <a:rPr lang="en-US" altLang="ja-JP" sz="2400" dirty="0" err="1"/>
              <a:t>Inf</a:t>
            </a:r>
            <a:r>
              <a:rPr lang="en-US" altLang="ja-JP" sz="2400" dirty="0"/>
              <a:t>, </a:t>
            </a:r>
            <a:r>
              <a:rPr lang="en-US" altLang="ja-JP" sz="2400" dirty="0" err="1"/>
              <a:t>Inf</a:t>
            </a:r>
            <a:r>
              <a:rPr lang="en-US" altLang="ja-JP" sz="2400" dirty="0"/>
              <a:t>))</a:t>
            </a:r>
            <a:endParaRPr lang="ja-JP" altLang="ja-JP" sz="2400" dirty="0"/>
          </a:p>
          <a:p>
            <a:r>
              <a:rPr lang="en-US" altLang="ja-JP" sz="2400" dirty="0" err="1"/>
              <a:t>res.norm$par</a:t>
            </a:r>
            <a:endParaRPr lang="en-US" altLang="ja-JP" sz="2400" dirty="0"/>
          </a:p>
          <a:p>
            <a:endParaRPr lang="en-US" altLang="ja-JP" sz="2400" dirty="0"/>
          </a:p>
          <a:p>
            <a:r>
              <a:rPr lang="en-US" altLang="ja-JP" sz="2400" dirty="0"/>
              <a:t>Try another version!</a:t>
            </a:r>
            <a:endParaRPr lang="ja-JP" altLang="ja-JP" sz="2400" dirty="0"/>
          </a:p>
        </p:txBody>
      </p:sp>
      <p:grpSp>
        <p:nvGrpSpPr>
          <p:cNvPr id="11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12" name="正方形/長方形 11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15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Normal example in R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9502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2"/>
          <p:cNvSpPr>
            <a:spLocks noGrp="1"/>
          </p:cNvSpPr>
          <p:nvPr>
            <p:ph type="body" idx="1"/>
          </p:nvPr>
        </p:nvSpPr>
        <p:spPr>
          <a:xfrm>
            <a:off x="609600" y="857250"/>
            <a:ext cx="7772400" cy="2286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ja-JP" altLang="en-US"/>
              <a:t> </a:t>
            </a:r>
          </a:p>
        </p:txBody>
      </p:sp>
      <p:sp>
        <p:nvSpPr>
          <p:cNvPr id="18440" name="Text Box 3"/>
          <p:cNvSpPr txBox="1">
            <a:spLocks noChangeArrowheads="1"/>
          </p:cNvSpPr>
          <p:nvPr/>
        </p:nvSpPr>
        <p:spPr bwMode="auto">
          <a:xfrm>
            <a:off x="381000" y="3829050"/>
            <a:ext cx="8382000" cy="2314575"/>
          </a:xfrm>
          <a:prstGeom prst="rect">
            <a:avLst/>
          </a:prstGeom>
          <a:solidFill>
            <a:srgbClr val="FFFFFF"/>
          </a:solidFill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ja-JP" sz="3600">
                <a:latin typeface="Times New Roman" pitchFamily="18" charset="0"/>
              </a:rPr>
              <a:t>Likelihood    </a:t>
            </a:r>
          </a:p>
          <a:p>
            <a:pPr eaLnBrk="0" hangingPunct="0">
              <a:spcBef>
                <a:spcPct val="50000"/>
              </a:spcBef>
            </a:pPr>
            <a:r>
              <a:rPr lang="en-US" altLang="ja-JP" sz="3600">
                <a:latin typeface="Times New Roman" pitchFamily="18" charset="0"/>
              </a:rPr>
              <a:t>Maximum Likelihood Estimator</a:t>
            </a:r>
          </a:p>
          <a:p>
            <a:pPr eaLnBrk="0" hangingPunct="0">
              <a:spcBef>
                <a:spcPct val="50000"/>
              </a:spcBef>
            </a:pPr>
            <a:endParaRPr lang="ja-JP" altLang="en-US" sz="3600">
              <a:latin typeface="Times New Roman" pitchFamily="18" charset="0"/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2786063" y="3652838"/>
          <a:ext cx="3168650" cy="1100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45" name="数式" r:id="rId4" imgW="1244600" imgH="431800" progId="Equation.3">
                  <p:embed/>
                </p:oleObj>
              </mc:Choice>
              <mc:Fallback>
                <p:oleObj name="数式" r:id="rId4" imgW="12446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6063" y="3652838"/>
                        <a:ext cx="3168650" cy="1100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2971800" y="5276850"/>
          <a:ext cx="3844925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46" name="数式" r:id="rId6" imgW="1218671" imgH="241195" progId="Equation.3">
                  <p:embed/>
                </p:oleObj>
              </mc:Choice>
              <mc:Fallback>
                <p:oleObj name="数式" r:id="rId6" imgW="1218671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5276850"/>
                        <a:ext cx="3844925" cy="760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1" name="Oval 6"/>
          <p:cNvSpPr>
            <a:spLocks noChangeArrowheads="1"/>
          </p:cNvSpPr>
          <p:nvPr/>
        </p:nvSpPr>
        <p:spPr bwMode="auto">
          <a:xfrm>
            <a:off x="990600" y="933450"/>
            <a:ext cx="32004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altLang="ja-JP" sz="3600">
                <a:solidFill>
                  <a:srgbClr val="FFFFFF"/>
                </a:solidFill>
                <a:latin typeface="Times New Roman" pitchFamily="18" charset="0"/>
              </a:rPr>
              <a:t>True Model</a:t>
            </a:r>
          </a:p>
          <a:p>
            <a:pPr algn="ctr" eaLnBrk="0" hangingPunct="0"/>
            <a:endParaRPr lang="ja-JP" altLang="en-US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8442" name="Oval 7"/>
          <p:cNvSpPr>
            <a:spLocks noChangeArrowheads="1"/>
          </p:cNvSpPr>
          <p:nvPr/>
        </p:nvSpPr>
        <p:spPr bwMode="auto">
          <a:xfrm>
            <a:off x="990600" y="2000250"/>
            <a:ext cx="3352800" cy="1447800"/>
          </a:xfrm>
          <a:prstGeom prst="ellipse">
            <a:avLst/>
          </a:prstGeom>
          <a:solidFill>
            <a:srgbClr val="3366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altLang="ja-JP" sz="3600">
                <a:solidFill>
                  <a:srgbClr val="FFFFFF"/>
                </a:solidFill>
                <a:latin typeface="Times New Roman" pitchFamily="18" charset="0"/>
              </a:rPr>
              <a:t>Assumed Model</a:t>
            </a:r>
          </a:p>
          <a:p>
            <a:pPr algn="ctr" eaLnBrk="0" hangingPunct="0"/>
            <a:endParaRPr lang="ja-JP" altLang="en-US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8443" name="Rectangle 8"/>
          <p:cNvSpPr>
            <a:spLocks noChangeArrowheads="1"/>
          </p:cNvSpPr>
          <p:nvPr/>
        </p:nvSpPr>
        <p:spPr bwMode="auto">
          <a:xfrm>
            <a:off x="6096000" y="1695450"/>
            <a:ext cx="2133600" cy="14478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altLang="ja-JP" sz="3600">
                <a:solidFill>
                  <a:srgbClr val="FFFFFF"/>
                </a:solidFill>
                <a:latin typeface="Times New Roman" pitchFamily="18" charset="0"/>
              </a:rPr>
              <a:t>Data</a:t>
            </a:r>
          </a:p>
          <a:p>
            <a:pPr algn="ctr" eaLnBrk="0" hangingPunct="0"/>
            <a:endParaRPr lang="ja-JP" altLang="en-US" sz="360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8444" name="Line 9"/>
          <p:cNvSpPr>
            <a:spLocks noChangeShapeType="1"/>
          </p:cNvSpPr>
          <p:nvPr/>
        </p:nvSpPr>
        <p:spPr bwMode="auto">
          <a:xfrm>
            <a:off x="4191000" y="1771650"/>
            <a:ext cx="1752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8445" name="Line 10"/>
          <p:cNvSpPr>
            <a:spLocks noChangeShapeType="1"/>
          </p:cNvSpPr>
          <p:nvPr/>
        </p:nvSpPr>
        <p:spPr bwMode="auto">
          <a:xfrm flipH="1">
            <a:off x="4343400" y="2381250"/>
            <a:ext cx="1752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8446" name="Text Box 11"/>
          <p:cNvSpPr txBox="1">
            <a:spLocks noChangeArrowheads="1"/>
          </p:cNvSpPr>
          <p:nvPr/>
        </p:nvSpPr>
        <p:spPr bwMode="auto">
          <a:xfrm>
            <a:off x="4267200" y="1238250"/>
            <a:ext cx="1606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altLang="ja-JP" sz="3600">
                <a:latin typeface="Times New Roman" pitchFamily="18" charset="0"/>
              </a:rPr>
              <a:t>observe</a:t>
            </a:r>
          </a:p>
        </p:txBody>
      </p:sp>
      <p:sp>
        <p:nvSpPr>
          <p:cNvPr id="18447" name="Text Box 12"/>
          <p:cNvSpPr txBox="1">
            <a:spLocks noChangeArrowheads="1"/>
          </p:cNvSpPr>
          <p:nvPr/>
        </p:nvSpPr>
        <p:spPr bwMode="auto">
          <a:xfrm>
            <a:off x="4648200" y="2533650"/>
            <a:ext cx="106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altLang="ja-JP" sz="3600">
                <a:latin typeface="Times New Roman" pitchFamily="18" charset="0"/>
              </a:rPr>
              <a:t>infer</a:t>
            </a:r>
          </a:p>
        </p:txBody>
      </p:sp>
      <p:sp>
        <p:nvSpPr>
          <p:cNvPr id="18448" name="Text Box 13"/>
          <p:cNvSpPr txBox="1">
            <a:spLocks noChangeArrowheads="1"/>
          </p:cNvSpPr>
          <p:nvPr/>
        </p:nvSpPr>
        <p:spPr bwMode="auto">
          <a:xfrm>
            <a:off x="4022725" y="2625725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ja-JP" altLang="en-US" sz="3600">
              <a:latin typeface="Times New Roman" pitchFamily="18" charset="0"/>
            </a:endParaRP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1803400" y="2714625"/>
          <a:ext cx="1725613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47" name="数式" r:id="rId8" imgW="482391" imgH="203112" progId="Equation.3">
                  <p:embed/>
                </p:oleObj>
              </mc:Choice>
              <mc:Fallback>
                <p:oleObj name="数式" r:id="rId8" imgW="482391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3400" y="2714625"/>
                        <a:ext cx="1725613" cy="466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6324600" y="2457450"/>
          <a:ext cx="1676400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48" name="数式" r:id="rId10" imgW="533169" imgH="228501" progId="Equation.3">
                  <p:embed/>
                </p:oleObj>
              </mc:Choice>
              <mc:Fallback>
                <p:oleObj name="数式" r:id="rId10" imgW="533169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2457450"/>
                        <a:ext cx="1676400" cy="5429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2093913" y="1543050"/>
          <a:ext cx="1135062" cy="466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49" name="数式" r:id="rId12" imgW="317225" imgH="203024" progId="Equation.3">
                  <p:embed/>
                </p:oleObj>
              </mc:Choice>
              <mc:Fallback>
                <p:oleObj name="数式" r:id="rId12" imgW="317225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93913" y="1543050"/>
                        <a:ext cx="1135062" cy="466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30" name="正方形/長方形 29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33" name="タイトル 1"/>
          <p:cNvSpPr>
            <a:spLocks noGrp="1"/>
          </p:cNvSpPr>
          <p:nvPr>
            <p:ph type="title"/>
          </p:nvPr>
        </p:nvSpPr>
        <p:spPr>
          <a:xfrm>
            <a:off x="125413" y="0"/>
            <a:ext cx="9018587" cy="60325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Likelihood estimation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39500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692696"/>
            <a:ext cx="8496944" cy="5832648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Clr>
                <a:srgbClr val="C00000"/>
              </a:buClr>
              <a:buNone/>
            </a:pPr>
            <a:r>
              <a:rPr lang="en-US" altLang="ja-JP" sz="28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HG丸ｺﾞｼｯｸM-PRO" pitchFamily="50" charset="-128"/>
              </a:rPr>
              <a:t>Formulation</a:t>
            </a:r>
          </a:p>
          <a:p>
            <a:pPr marL="400050" lvl="1" indent="0">
              <a:spcBef>
                <a:spcPts val="1200"/>
              </a:spcBef>
              <a:buClr>
                <a:srgbClr val="C00000"/>
              </a:buClr>
              <a:buNone/>
            </a:pPr>
            <a:r>
              <a:rPr lang="en-US" altLang="ja-JP" dirty="0">
                <a:latin typeface="Calibri" pitchFamily="34" charset="0"/>
                <a:ea typeface="HG丸ｺﾞｼｯｸM-PRO" pitchFamily="50" charset="-128"/>
              </a:rPr>
              <a:t>N: Sample size(given)</a:t>
            </a:r>
          </a:p>
          <a:p>
            <a:pPr marL="400050" lvl="1" indent="0">
              <a:spcBef>
                <a:spcPts val="1200"/>
              </a:spcBef>
              <a:buClr>
                <a:srgbClr val="C00000"/>
              </a:buClr>
              <a:buNone/>
            </a:pPr>
            <a:r>
              <a:rPr lang="en-US" altLang="ja-JP" dirty="0">
                <a:latin typeface="Calibri" pitchFamily="34" charset="0"/>
                <a:ea typeface="HG丸ｺﾞｼｯｸM-PRO" pitchFamily="50" charset="-128"/>
              </a:rPr>
              <a:t>Y: Observed counts of allele A (random variable)</a:t>
            </a:r>
          </a:p>
          <a:p>
            <a:pPr marL="400050" lvl="1" indent="0">
              <a:spcBef>
                <a:spcPts val="1200"/>
              </a:spcBef>
              <a:buClr>
                <a:srgbClr val="C00000"/>
              </a:buClr>
              <a:buNone/>
            </a:pPr>
            <a:r>
              <a:rPr lang="en-US" altLang="ja-JP" dirty="0">
                <a:latin typeface="Calibri" pitchFamily="34" charset="0"/>
                <a:ea typeface="HG丸ｺﾞｼｯｸM-PRO" pitchFamily="50" charset="-128"/>
              </a:rPr>
              <a:t>p: Frequency of allele A (unknown parameter)</a:t>
            </a:r>
          </a:p>
          <a:p>
            <a:pPr marL="400050" lvl="1" indent="0">
              <a:spcBef>
                <a:spcPts val="1200"/>
              </a:spcBef>
              <a:buClr>
                <a:srgbClr val="C00000"/>
              </a:buClr>
              <a:buNone/>
            </a:pPr>
            <a:r>
              <a:rPr lang="en-US" altLang="ja-JP" dirty="0">
                <a:latin typeface="Calibri" pitchFamily="34" charset="0"/>
                <a:ea typeface="HG丸ｺﾞｼｯｸM-PRO" pitchFamily="50" charset="-128"/>
              </a:rPr>
              <a:t>Y ~ Bin(N, p)</a:t>
            </a:r>
          </a:p>
          <a:p>
            <a:pPr marL="0" indent="0">
              <a:spcBef>
                <a:spcPts val="1200"/>
              </a:spcBef>
              <a:buClr>
                <a:srgbClr val="C00000"/>
              </a:buClr>
              <a:buNone/>
            </a:pPr>
            <a:endParaRPr lang="en-US" altLang="ja-JP" sz="2800" dirty="0">
              <a:solidFill>
                <a:schemeClr val="accent2">
                  <a:lumMod val="75000"/>
                </a:schemeClr>
              </a:solidFill>
              <a:latin typeface="Calibri" pitchFamily="34" charset="0"/>
              <a:ea typeface="HG丸ｺﾞｼｯｸM-PRO" pitchFamily="50" charset="-128"/>
            </a:endParaRPr>
          </a:p>
          <a:p>
            <a:pPr marL="0" indent="0">
              <a:spcBef>
                <a:spcPts val="1200"/>
              </a:spcBef>
              <a:buClr>
                <a:srgbClr val="C00000"/>
              </a:buClr>
              <a:buNone/>
            </a:pPr>
            <a:r>
              <a:rPr lang="en-US" altLang="ja-JP" sz="28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HG丸ｺﾞｼｯｸM-PRO" pitchFamily="50" charset="-128"/>
              </a:rPr>
              <a:t>When N=10, what is the probability which Y=7</a:t>
            </a:r>
            <a:r>
              <a:rPr lang="ja-JP" altLang="en-US" sz="28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HG丸ｺﾞｼｯｸM-PRO" pitchFamily="50" charset="-128"/>
              </a:rPr>
              <a:t> </a:t>
            </a:r>
            <a:r>
              <a:rPr lang="en-US" altLang="ja-JP" sz="28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HG丸ｺﾞｼｯｸM-PRO" pitchFamily="50" charset="-128"/>
              </a:rPr>
              <a:t>is drawn</a:t>
            </a:r>
          </a:p>
          <a:p>
            <a:pPr marL="400050" lvl="1" indent="0">
              <a:spcBef>
                <a:spcPts val="1200"/>
              </a:spcBef>
              <a:buClr>
                <a:srgbClr val="C00000"/>
              </a:buClr>
              <a:buNone/>
            </a:pPr>
            <a:r>
              <a:rPr lang="en-US" altLang="ja-JP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HG丸ｺﾞｼｯｸM-PRO" pitchFamily="50" charset="-128"/>
              </a:rPr>
              <a:t>If p=0.2,</a:t>
            </a:r>
          </a:p>
          <a:p>
            <a:pPr marL="400050" lvl="1" indent="0">
              <a:spcBef>
                <a:spcPts val="1200"/>
              </a:spcBef>
              <a:buClr>
                <a:srgbClr val="C00000"/>
              </a:buClr>
              <a:buNone/>
            </a:pPr>
            <a:r>
              <a:rPr lang="en-US" altLang="ja-JP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HG丸ｺﾞｼｯｸM-PRO" pitchFamily="50" charset="-128"/>
              </a:rPr>
              <a:t>If p=0.5,</a:t>
            </a:r>
          </a:p>
          <a:p>
            <a:pPr marL="400050" lvl="1" indent="0">
              <a:spcBef>
                <a:spcPts val="1200"/>
              </a:spcBef>
              <a:buClr>
                <a:srgbClr val="C00000"/>
              </a:buClr>
              <a:buNone/>
            </a:pPr>
            <a:r>
              <a:rPr lang="en-US" altLang="ja-JP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ea typeface="HG丸ｺﾞｼｯｸM-PRO" pitchFamily="50" charset="-128"/>
              </a:rPr>
              <a:t>If p=0.8,</a:t>
            </a:r>
          </a:p>
          <a:p>
            <a:pPr marL="400050" lvl="1" indent="0">
              <a:spcBef>
                <a:spcPts val="1200"/>
              </a:spcBef>
              <a:buClr>
                <a:srgbClr val="C00000"/>
              </a:buClr>
              <a:buNone/>
            </a:pPr>
            <a:endParaRPr lang="en-US" altLang="ja-JP" dirty="0">
              <a:solidFill>
                <a:schemeClr val="accent2">
                  <a:lumMod val="75000"/>
                </a:schemeClr>
              </a:solidFill>
              <a:latin typeface="Calibri" pitchFamily="34" charset="0"/>
              <a:ea typeface="HG丸ｺﾞｼｯｸM-PRO" pitchFamily="50" charset="-128"/>
            </a:endParaRPr>
          </a:p>
          <a:p>
            <a:pPr marL="0" indent="0">
              <a:spcBef>
                <a:spcPts val="1200"/>
              </a:spcBef>
              <a:buClr>
                <a:srgbClr val="C00000"/>
              </a:buClr>
              <a:buNone/>
            </a:pPr>
            <a:endParaRPr lang="en-US" altLang="ja-JP" sz="2800" dirty="0">
              <a:latin typeface="Calibri" pitchFamily="34" charset="0"/>
              <a:ea typeface="HG丸ｺﾞｼｯｸM-PRO" pitchFamily="50" charset="-128"/>
            </a:endParaRPr>
          </a:p>
        </p:txBody>
      </p:sp>
      <p:graphicFrame>
        <p:nvGraphicFramePr>
          <p:cNvPr id="17203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8898530"/>
              </p:ext>
            </p:extLst>
          </p:nvPr>
        </p:nvGraphicFramePr>
        <p:xfrm>
          <a:off x="2771800" y="2996952"/>
          <a:ext cx="4320480" cy="660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758" name="Equation" r:id="rId3" imgW="2959100" imgH="457200" progId="Equation.DSMT4">
                  <p:embed/>
                </p:oleObj>
              </mc:Choice>
              <mc:Fallback>
                <p:oleObj name="Equation" r:id="rId3" imgW="2959100" imgH="457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996952"/>
                        <a:ext cx="4320480" cy="66019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3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6439386"/>
              </p:ext>
            </p:extLst>
          </p:nvPr>
        </p:nvGraphicFramePr>
        <p:xfrm>
          <a:off x="2339752" y="4578729"/>
          <a:ext cx="3548732" cy="619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759" name="Equation" r:id="rId5" imgW="2590800" imgH="457200" progId="Equation.DSMT4">
                  <p:embed/>
                </p:oleObj>
              </mc:Choice>
              <mc:Fallback>
                <p:oleObj name="Equation" r:id="rId5" imgW="2590800" imgH="457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578729"/>
                        <a:ext cx="3548732" cy="61924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721373"/>
              </p:ext>
            </p:extLst>
          </p:nvPr>
        </p:nvGraphicFramePr>
        <p:xfrm>
          <a:off x="2360092" y="5270775"/>
          <a:ext cx="3528392" cy="6188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760" name="Equation" r:id="rId7" imgW="2578100" imgH="457200" progId="Equation.DSMT4">
                  <p:embed/>
                </p:oleObj>
              </mc:Choice>
              <mc:Fallback>
                <p:oleObj name="Equation" r:id="rId7" imgW="257810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092" y="5270775"/>
                        <a:ext cx="3528392" cy="618807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3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1091298"/>
              </p:ext>
            </p:extLst>
          </p:nvPr>
        </p:nvGraphicFramePr>
        <p:xfrm>
          <a:off x="2360092" y="5978227"/>
          <a:ext cx="35274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761" name="Equation" r:id="rId9" imgW="2578100" imgH="457200" progId="Equation.DSMT4">
                  <p:embed/>
                </p:oleObj>
              </mc:Choice>
              <mc:Fallback>
                <p:oleObj name="Equation" r:id="rId9" imgW="2578100" imgH="457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0092" y="5978227"/>
                        <a:ext cx="3527425" cy="61912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6032500" y="5186139"/>
            <a:ext cx="20882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70C0"/>
                </a:solidFill>
                <a:latin typeface="Calibri" panose="020F0502020204030204" pitchFamily="34" charset="0"/>
                <a:ea typeface="HG丸ｺﾞｼｯｸM-PRO" pitchFamily="50" charset="-128"/>
              </a:rPr>
              <a:t>p=0.8 is most plausible</a:t>
            </a:r>
          </a:p>
        </p:txBody>
      </p:sp>
      <p:grpSp>
        <p:nvGrpSpPr>
          <p:cNvPr id="24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25" name="正方形/長方形 24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8" name="タイトル 1"/>
          <p:cNvSpPr>
            <a:spLocks noGrp="1"/>
          </p:cNvSpPr>
          <p:nvPr>
            <p:ph type="title"/>
          </p:nvPr>
        </p:nvSpPr>
        <p:spPr>
          <a:xfrm>
            <a:off x="125413" y="0"/>
            <a:ext cx="9018587" cy="60325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Likelihood function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3049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1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908720"/>
            <a:ext cx="5256584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5113" name="Object 3"/>
          <p:cNvGraphicFramePr>
            <a:graphicFrameLocks noChangeAspect="1"/>
          </p:cNvGraphicFramePr>
          <p:nvPr/>
        </p:nvGraphicFramePr>
        <p:xfrm>
          <a:off x="179512" y="1124744"/>
          <a:ext cx="391477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06" name="Equation" r:id="rId4" imgW="2235200" imgH="457200" progId="Equation.DSMT4">
                  <p:embed/>
                </p:oleObj>
              </mc:Choice>
              <mc:Fallback>
                <p:oleObj name="Equation" r:id="rId4" imgW="2235200" imgH="457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124744"/>
                        <a:ext cx="3914775" cy="79057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14" name="Object 10"/>
          <p:cNvGraphicFramePr>
            <a:graphicFrameLocks noChangeAspect="1"/>
          </p:cNvGraphicFramePr>
          <p:nvPr/>
        </p:nvGraphicFramePr>
        <p:xfrm>
          <a:off x="383387" y="2492896"/>
          <a:ext cx="3496265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07" name="Equation" r:id="rId6" imgW="2438400" imgH="457200" progId="Equation.DSMT4">
                  <p:embed/>
                </p:oleObj>
              </mc:Choice>
              <mc:Fallback>
                <p:oleObj name="Equation" r:id="rId6" imgW="2438400" imgH="4572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387" y="2492896"/>
                        <a:ext cx="3496265" cy="64807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15" name="Object 3"/>
          <p:cNvGraphicFramePr>
            <a:graphicFrameLocks noChangeAspect="1"/>
          </p:cNvGraphicFramePr>
          <p:nvPr/>
        </p:nvGraphicFramePr>
        <p:xfrm>
          <a:off x="383609" y="3429000"/>
          <a:ext cx="3491281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08" name="Equation" r:id="rId8" imgW="2438400" imgH="457200" progId="Equation.DSMT4">
                  <p:embed/>
                </p:oleObj>
              </mc:Choice>
              <mc:Fallback>
                <p:oleObj name="Equation" r:id="rId8" imgW="2438400" imgH="4572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609" y="3429000"/>
                        <a:ext cx="3491281" cy="64807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5116" name="Object 12"/>
          <p:cNvGraphicFramePr>
            <a:graphicFrameLocks noChangeAspect="1"/>
          </p:cNvGraphicFramePr>
          <p:nvPr/>
        </p:nvGraphicFramePr>
        <p:xfrm>
          <a:off x="384426" y="4365104"/>
          <a:ext cx="3473001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09" name="Equation" r:id="rId10" imgW="2425700" imgH="457200" progId="Equation.DSMT4">
                  <p:embed/>
                </p:oleObj>
              </mc:Choice>
              <mc:Fallback>
                <p:oleObj name="Equation" r:id="rId10" imgW="2425700" imgH="4572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4426" y="4365104"/>
                        <a:ext cx="3473001" cy="64807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テキスト ボックス 22"/>
          <p:cNvSpPr txBox="1"/>
          <p:nvPr/>
        </p:nvSpPr>
        <p:spPr>
          <a:xfrm>
            <a:off x="179512" y="5301208"/>
            <a:ext cx="3877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p=0.8</a:t>
            </a:r>
            <a:r>
              <a:rPr lang="ja-JP" altLang="en-US" sz="2400" dirty="0" err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の尤</a:t>
            </a:r>
            <a:r>
              <a:rPr lang="ja-JP" altLang="en-US" sz="2400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度が最も大きい</a:t>
            </a:r>
            <a:endParaRPr lang="en-US" altLang="ja-JP" sz="2400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21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22" name="正方形/長方形 21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6" name="タイトル 1"/>
          <p:cNvSpPr txBox="1">
            <a:spLocks/>
          </p:cNvSpPr>
          <p:nvPr/>
        </p:nvSpPr>
        <p:spPr>
          <a:xfrm>
            <a:off x="125413" y="0"/>
            <a:ext cx="9018587" cy="6032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altLang="ja-JP" sz="320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Likelihood function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3049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5529" y="876672"/>
            <a:ext cx="5288632" cy="52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5111" name="Object 3"/>
          <p:cNvGraphicFramePr>
            <a:graphicFrameLocks noChangeAspect="1"/>
          </p:cNvGraphicFramePr>
          <p:nvPr/>
        </p:nvGraphicFramePr>
        <p:xfrm>
          <a:off x="179512" y="1196752"/>
          <a:ext cx="391477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40" name="Equation" r:id="rId4" imgW="2235200" imgH="457200" progId="Equation.DSMT4">
                  <p:embed/>
                </p:oleObj>
              </mc:Choice>
              <mc:Fallback>
                <p:oleObj name="Equation" r:id="rId4" imgW="2235200" imgH="457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196752"/>
                        <a:ext cx="3914775" cy="79057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6131" name="Object 3"/>
          <p:cNvGraphicFramePr>
            <a:graphicFrameLocks noChangeAspect="1"/>
          </p:cNvGraphicFramePr>
          <p:nvPr/>
        </p:nvGraphicFramePr>
        <p:xfrm>
          <a:off x="2771800" y="2060848"/>
          <a:ext cx="1233583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741" name="Equation" r:id="rId6" imgW="571252" imgH="203112" progId="Equation.DSMT4">
                  <p:embed/>
                </p:oleObj>
              </mc:Choice>
              <mc:Fallback>
                <p:oleObj name="Equation" r:id="rId6" imgW="571252" imgH="203112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2060848"/>
                        <a:ext cx="1233583" cy="4320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EAEAEA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線コネクタ 13"/>
          <p:cNvCxnSpPr/>
          <p:nvPr/>
        </p:nvCxnSpPr>
        <p:spPr>
          <a:xfrm>
            <a:off x="7351737" y="2132856"/>
            <a:ext cx="0" cy="3096344"/>
          </a:xfrm>
          <a:prstGeom prst="line">
            <a:avLst/>
          </a:prstGeom>
          <a:ln w="25400"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21" name="正方形/長方形 20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4" name="タイトル 1"/>
          <p:cNvSpPr>
            <a:spLocks noGrp="1"/>
          </p:cNvSpPr>
          <p:nvPr>
            <p:ph type="title"/>
          </p:nvPr>
        </p:nvSpPr>
        <p:spPr>
          <a:xfrm>
            <a:off x="125413" y="0"/>
            <a:ext cx="9018587" cy="60325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Likelihood function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30495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11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846839"/>
              </p:ext>
            </p:extLst>
          </p:nvPr>
        </p:nvGraphicFramePr>
        <p:xfrm>
          <a:off x="755576" y="1556792"/>
          <a:ext cx="3914775" cy="79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65" name="Equation" r:id="rId3" imgW="2235200" imgH="457200" progId="Equation.DSMT4">
                  <p:embed/>
                </p:oleObj>
              </mc:Choice>
              <mc:Fallback>
                <p:oleObj name="Equation" r:id="rId3" imgW="2235200" imgH="4572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556792"/>
                        <a:ext cx="3914775" cy="790575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テキスト ボックス 14"/>
          <p:cNvSpPr txBox="1"/>
          <p:nvPr/>
        </p:nvSpPr>
        <p:spPr>
          <a:xfrm>
            <a:off x="323528" y="908720"/>
            <a:ext cx="1568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ea typeface="HG丸ｺﾞｼｯｸM-PRO" pitchFamily="50" charset="-128"/>
              </a:rPr>
              <a:t>In general, </a:t>
            </a:r>
            <a:endParaRPr kumimoji="1" lang="ja-JP" altLang="en-US" sz="2400" dirty="0">
              <a:ea typeface="HG丸ｺﾞｼｯｸM-PRO" pitchFamily="50" charset="-128"/>
            </a:endParaRPr>
          </a:p>
        </p:txBody>
      </p:sp>
      <p:sp>
        <p:nvSpPr>
          <p:cNvPr id="16" name="右矢印 15"/>
          <p:cNvSpPr/>
          <p:nvPr/>
        </p:nvSpPr>
        <p:spPr>
          <a:xfrm>
            <a:off x="4932040" y="1772816"/>
            <a:ext cx="576064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652120" y="1628800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latin typeface="HG丸ｺﾞｼｯｸM-PRO" pitchFamily="50" charset="-128"/>
                <a:ea typeface="HG丸ｺﾞｼｯｸM-PRO" pitchFamily="50" charset="-128"/>
              </a:rPr>
              <a:t>Maximization</a:t>
            </a:r>
            <a:endParaRPr kumimoji="1" lang="ja-JP" altLang="en-US" sz="24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23528" y="2564904"/>
            <a:ext cx="41088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L(p) &lt; L(q) </a:t>
            </a:r>
            <a:r>
              <a:rPr kumimoji="1" lang="ja-JP" altLang="en-US" sz="2400" dirty="0"/>
              <a:t>⇔ </a:t>
            </a:r>
            <a:r>
              <a:rPr kumimoji="1" lang="en-US" altLang="ja-JP" sz="2400" dirty="0" err="1"/>
              <a:t>log</a:t>
            </a:r>
            <a:r>
              <a:rPr lang="en-US" altLang="ja-JP" sz="2400" dirty="0" err="1"/>
              <a:t>L</a:t>
            </a:r>
            <a:r>
              <a:rPr lang="en-US" altLang="ja-JP" sz="2400" dirty="0"/>
              <a:t>(p) &lt; </a:t>
            </a:r>
            <a:r>
              <a:rPr lang="en-US" altLang="ja-JP" sz="2400" dirty="0" err="1"/>
              <a:t>logL</a:t>
            </a:r>
            <a:r>
              <a:rPr lang="en-US" altLang="ja-JP" sz="2400" dirty="0"/>
              <a:t>(q) ) </a:t>
            </a:r>
            <a:br>
              <a:rPr kumimoji="1" lang="en-US" altLang="ja-JP" sz="2400" dirty="0">
                <a:ea typeface="HG丸ｺﾞｼｯｸM-PRO" pitchFamily="50" charset="-128"/>
              </a:rPr>
            </a:br>
            <a:endParaRPr kumimoji="1" lang="ja-JP" altLang="en-US" sz="2400" dirty="0">
              <a:ea typeface="HG丸ｺﾞｼｯｸM-PRO" pitchFamily="50" charset="-128"/>
            </a:endParaRPr>
          </a:p>
        </p:txBody>
      </p:sp>
      <p:graphicFrame>
        <p:nvGraphicFramePr>
          <p:cNvPr id="15667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0761676"/>
              </p:ext>
            </p:extLst>
          </p:nvPr>
        </p:nvGraphicFramePr>
        <p:xfrm>
          <a:off x="683568" y="3284984"/>
          <a:ext cx="5867400" cy="248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766" name="Equation" r:id="rId5" imgW="3352800" imgH="1447800" progId="Equation.DSMT4">
                  <p:embed/>
                </p:oleObj>
              </mc:Choice>
              <mc:Fallback>
                <p:oleObj name="Equation" r:id="rId5" imgW="3352800" imgH="14478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284984"/>
                        <a:ext cx="5867400" cy="24892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20" name="正方形/長方形 19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28" name="タイトル 1"/>
          <p:cNvSpPr>
            <a:spLocks noGrp="1"/>
          </p:cNvSpPr>
          <p:nvPr>
            <p:ph type="title"/>
          </p:nvPr>
        </p:nvSpPr>
        <p:spPr>
          <a:xfrm>
            <a:off x="125413" y="0"/>
            <a:ext cx="9018587" cy="60325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Maximizing likelihood function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3049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920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067718"/>
              </p:ext>
            </p:extLst>
          </p:nvPr>
        </p:nvGraphicFramePr>
        <p:xfrm>
          <a:off x="379719" y="908720"/>
          <a:ext cx="1368152" cy="4975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81" name="Equation" r:id="rId3" imgW="558558" imgH="203112" progId="Equation.DSMT4">
                  <p:embed/>
                </p:oleObj>
              </mc:Choice>
              <mc:Fallback>
                <p:oleObj name="Equation" r:id="rId3" imgW="558558" imgH="203112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719" y="908720"/>
                        <a:ext cx="1368152" cy="4975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テキスト ボックス 20"/>
          <p:cNvSpPr txBox="1"/>
          <p:nvPr/>
        </p:nvSpPr>
        <p:spPr>
          <a:xfrm>
            <a:off x="1670311" y="908720"/>
            <a:ext cx="2357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ea typeface="HG丸ｺﾞｼｯｸM-PRO" pitchFamily="50" charset="-128"/>
              </a:rPr>
              <a:t> Partial derivative</a:t>
            </a:r>
            <a:endParaRPr kumimoji="1" lang="ja-JP" altLang="en-US" sz="2400" dirty="0">
              <a:ea typeface="HG丸ｺﾞｼｯｸM-PRO" pitchFamily="50" charset="-128"/>
            </a:endParaRPr>
          </a:p>
        </p:txBody>
      </p:sp>
      <p:graphicFrame>
        <p:nvGraphicFramePr>
          <p:cNvPr id="17920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9712914"/>
              </p:ext>
            </p:extLst>
          </p:nvPr>
        </p:nvGraphicFramePr>
        <p:xfrm>
          <a:off x="955783" y="1556792"/>
          <a:ext cx="395605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82" name="Equation" r:id="rId5" imgW="2260600" imgH="419100" progId="Equation.DSMT4">
                  <p:embed/>
                </p:oleObj>
              </mc:Choice>
              <mc:Fallback>
                <p:oleObj name="Equation" r:id="rId5" imgW="2260600" imgH="4191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783" y="1556792"/>
                        <a:ext cx="3956050" cy="72390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379719" y="2564904"/>
            <a:ext cx="34113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ea typeface="HG丸ｺﾞｼｯｸM-PRO" pitchFamily="50" charset="-128"/>
              </a:rPr>
              <a:t>Solving the score function</a:t>
            </a:r>
            <a:endParaRPr kumimoji="1" lang="ja-JP" altLang="en-US" sz="2400" dirty="0">
              <a:ea typeface="HG丸ｺﾞｼｯｸM-PRO" pitchFamily="50" charset="-128"/>
            </a:endParaRPr>
          </a:p>
        </p:txBody>
      </p:sp>
      <p:graphicFrame>
        <p:nvGraphicFramePr>
          <p:cNvPr id="18125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180126"/>
              </p:ext>
            </p:extLst>
          </p:nvPr>
        </p:nvGraphicFramePr>
        <p:xfrm>
          <a:off x="955783" y="3140968"/>
          <a:ext cx="2844800" cy="294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883" name="Equation" r:id="rId7" imgW="1625600" imgH="1701800" progId="Equation.DSMT4">
                  <p:embed/>
                </p:oleObj>
              </mc:Choice>
              <mc:Fallback>
                <p:oleObj name="Equation" r:id="rId7" imgW="1625600" imgH="17018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783" y="3140968"/>
                        <a:ext cx="2844800" cy="294005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線矢印コネクタ 13"/>
          <p:cNvCxnSpPr/>
          <p:nvPr/>
        </p:nvCxnSpPr>
        <p:spPr>
          <a:xfrm flipH="1">
            <a:off x="3980119" y="5703639"/>
            <a:ext cx="144016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5492287" y="5487615"/>
            <a:ext cx="1383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70C0"/>
                </a:solidFill>
                <a:ea typeface="HG丸ｺﾞｼｯｸM-PRO" pitchFamily="50" charset="-128"/>
              </a:rPr>
              <a:t>Estimator</a:t>
            </a:r>
            <a:endParaRPr kumimoji="1" lang="ja-JP" altLang="en-US" sz="2400" dirty="0">
              <a:solidFill>
                <a:srgbClr val="0070C0"/>
              </a:solidFill>
              <a:ea typeface="HG丸ｺﾞｼｯｸM-PRO" pitchFamily="50" charset="-128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3980119" y="5013176"/>
            <a:ext cx="1440160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5492287" y="4797152"/>
            <a:ext cx="1268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rgbClr val="0070C0"/>
                </a:solidFill>
                <a:ea typeface="HG丸ｺﾞｼｯｸM-PRO" pitchFamily="50" charset="-128"/>
              </a:rPr>
              <a:t>Estimate</a:t>
            </a:r>
            <a:endParaRPr kumimoji="1" lang="ja-JP" altLang="en-US" sz="2400" dirty="0">
              <a:solidFill>
                <a:srgbClr val="0070C0"/>
              </a:solidFill>
              <a:ea typeface="HG丸ｺﾞｼｯｸM-PRO" pitchFamily="50" charset="-128"/>
            </a:endParaRPr>
          </a:p>
        </p:txBody>
      </p:sp>
      <p:grpSp>
        <p:nvGrpSpPr>
          <p:cNvPr id="26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27" name="正方形/長方形 26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30" name="タイトル 1"/>
          <p:cNvSpPr>
            <a:spLocks noGrp="1"/>
          </p:cNvSpPr>
          <p:nvPr>
            <p:ph type="title"/>
          </p:nvPr>
        </p:nvSpPr>
        <p:spPr>
          <a:xfrm>
            <a:off x="125413" y="0"/>
            <a:ext cx="9018587" cy="60325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altLang="ja-JP" sz="3200" dirty="0">
                <a:solidFill>
                  <a:srgbClr val="002060"/>
                </a:solidFill>
                <a:latin typeface="+mn-lt"/>
                <a:ea typeface="HG丸ｺﾞｼｯｸM-PRO" pitchFamily="50" charset="-128"/>
              </a:rPr>
              <a:t>Maximizing likelihood function</a:t>
            </a:r>
            <a:endParaRPr lang="ja-JP" altLang="en-US" sz="320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3049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9384" y="3029744"/>
            <a:ext cx="7239000" cy="2590800"/>
          </a:xfrm>
          <a:solidFill>
            <a:srgbClr val="FFFFFF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 altLang="ja-JP">
                <a:solidFill>
                  <a:srgbClr val="FF0000"/>
                </a:solidFill>
              </a:rPr>
              <a:t>Asymptotically Normal and Efficient</a:t>
            </a:r>
          </a:p>
          <a:p>
            <a:pPr>
              <a:buFontTx/>
              <a:buNone/>
            </a:pPr>
            <a:endParaRPr lang="en-US" altLang="ja-JP"/>
          </a:p>
          <a:p>
            <a:pPr>
              <a:buFontTx/>
              <a:buNone/>
            </a:pPr>
            <a:endParaRPr lang="en-US" altLang="ja-JP"/>
          </a:p>
        </p:txBody>
      </p:sp>
      <p:graphicFrame>
        <p:nvGraphicFramePr>
          <p:cNvPr id="5969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242730"/>
              </p:ext>
            </p:extLst>
          </p:nvPr>
        </p:nvGraphicFramePr>
        <p:xfrm>
          <a:off x="698897" y="3737769"/>
          <a:ext cx="526732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974" name="数式" r:id="rId4" imgW="1765300" imgH="241300" progId="Equation.3">
                  <p:embed/>
                </p:oleObj>
              </mc:Choice>
              <mc:Fallback>
                <p:oleObj name="数式" r:id="rId4" imgW="1765300" imgH="2413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897" y="3737769"/>
                        <a:ext cx="5267325" cy="719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6997" name="Text Box 5"/>
          <p:cNvSpPr txBox="1">
            <a:spLocks noChangeArrowheads="1"/>
          </p:cNvSpPr>
          <p:nvPr/>
        </p:nvSpPr>
        <p:spPr bwMode="auto">
          <a:xfrm>
            <a:off x="789384" y="1124744"/>
            <a:ext cx="7239000" cy="18319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ja-JP" sz="3200">
                <a:solidFill>
                  <a:srgbClr val="FF0000"/>
                </a:solidFill>
                <a:latin typeface="Times New Roman" pitchFamily="18" charset="0"/>
              </a:rPr>
              <a:t>Consistency</a:t>
            </a:r>
          </a:p>
          <a:p>
            <a:pPr>
              <a:spcBef>
                <a:spcPct val="20000"/>
              </a:spcBef>
            </a:pPr>
            <a:endParaRPr lang="en-US" altLang="ja-JP" sz="320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spcBef>
                <a:spcPct val="20000"/>
              </a:spcBef>
            </a:pPr>
            <a:endParaRPr lang="en-US" altLang="ja-JP" sz="3600">
              <a:latin typeface="Times New Roman" pitchFamily="18" charset="0"/>
            </a:endParaRPr>
          </a:p>
        </p:txBody>
      </p:sp>
      <p:graphicFrame>
        <p:nvGraphicFramePr>
          <p:cNvPr id="59699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7260497"/>
              </p:ext>
            </p:extLst>
          </p:nvPr>
        </p:nvGraphicFramePr>
        <p:xfrm>
          <a:off x="1170384" y="1658144"/>
          <a:ext cx="13716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975" name="数式" r:id="rId6" imgW="457200" imgH="241300" progId="Equation.3">
                  <p:embed/>
                </p:oleObj>
              </mc:Choice>
              <mc:Fallback>
                <p:oleObj name="数式" r:id="rId6" imgW="457200" imgH="2413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0384" y="1658144"/>
                        <a:ext cx="13716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6999" name="Line 7"/>
          <p:cNvSpPr>
            <a:spLocks noChangeShapeType="1"/>
          </p:cNvSpPr>
          <p:nvPr/>
        </p:nvSpPr>
        <p:spPr bwMode="auto">
          <a:xfrm>
            <a:off x="3761184" y="2115344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97000" name="Line 8"/>
          <p:cNvSpPr>
            <a:spLocks noChangeShapeType="1"/>
          </p:cNvSpPr>
          <p:nvPr/>
        </p:nvSpPr>
        <p:spPr bwMode="auto">
          <a:xfrm flipV="1">
            <a:off x="3761184" y="1277144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97001" name="Freeform 9"/>
          <p:cNvSpPr>
            <a:spLocks/>
          </p:cNvSpPr>
          <p:nvPr/>
        </p:nvSpPr>
        <p:spPr bwMode="auto">
          <a:xfrm>
            <a:off x="3783409" y="1580357"/>
            <a:ext cx="3422650" cy="1073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1" y="74"/>
              </a:cxn>
              <a:cxn ang="0">
                <a:pos x="115" y="205"/>
              </a:cxn>
              <a:cxn ang="0">
                <a:pos x="164" y="321"/>
              </a:cxn>
              <a:cxn ang="0">
                <a:pos x="214" y="386"/>
              </a:cxn>
              <a:cxn ang="0">
                <a:pos x="247" y="460"/>
              </a:cxn>
              <a:cxn ang="0">
                <a:pos x="321" y="625"/>
              </a:cxn>
              <a:cxn ang="0">
                <a:pos x="345" y="674"/>
              </a:cxn>
              <a:cxn ang="0">
                <a:pos x="370" y="658"/>
              </a:cxn>
              <a:cxn ang="0">
                <a:pos x="428" y="510"/>
              </a:cxn>
              <a:cxn ang="0">
                <a:pos x="444" y="411"/>
              </a:cxn>
              <a:cxn ang="0">
                <a:pos x="526" y="164"/>
              </a:cxn>
              <a:cxn ang="0">
                <a:pos x="642" y="345"/>
              </a:cxn>
              <a:cxn ang="0">
                <a:pos x="674" y="386"/>
              </a:cxn>
              <a:cxn ang="0">
                <a:pos x="724" y="436"/>
              </a:cxn>
              <a:cxn ang="0">
                <a:pos x="732" y="460"/>
              </a:cxn>
              <a:cxn ang="0">
                <a:pos x="749" y="477"/>
              </a:cxn>
              <a:cxn ang="0">
                <a:pos x="790" y="567"/>
              </a:cxn>
              <a:cxn ang="0">
                <a:pos x="864" y="518"/>
              </a:cxn>
              <a:cxn ang="0">
                <a:pos x="913" y="559"/>
              </a:cxn>
              <a:cxn ang="0">
                <a:pos x="930" y="419"/>
              </a:cxn>
              <a:cxn ang="0">
                <a:pos x="979" y="271"/>
              </a:cxn>
              <a:cxn ang="0">
                <a:pos x="1004" y="189"/>
              </a:cxn>
              <a:cxn ang="0">
                <a:pos x="1020" y="123"/>
              </a:cxn>
              <a:cxn ang="0">
                <a:pos x="1045" y="197"/>
              </a:cxn>
              <a:cxn ang="0">
                <a:pos x="1053" y="246"/>
              </a:cxn>
              <a:cxn ang="0">
                <a:pos x="1102" y="263"/>
              </a:cxn>
              <a:cxn ang="0">
                <a:pos x="1119" y="296"/>
              </a:cxn>
              <a:cxn ang="0">
                <a:pos x="1152" y="345"/>
              </a:cxn>
              <a:cxn ang="0">
                <a:pos x="1193" y="428"/>
              </a:cxn>
              <a:cxn ang="0">
                <a:pos x="1250" y="452"/>
              </a:cxn>
              <a:cxn ang="0">
                <a:pos x="1325" y="353"/>
              </a:cxn>
              <a:cxn ang="0">
                <a:pos x="1349" y="353"/>
              </a:cxn>
              <a:cxn ang="0">
                <a:pos x="1382" y="362"/>
              </a:cxn>
              <a:cxn ang="0">
                <a:pos x="1538" y="329"/>
              </a:cxn>
              <a:cxn ang="0">
                <a:pos x="1826" y="353"/>
              </a:cxn>
              <a:cxn ang="0">
                <a:pos x="2024" y="329"/>
              </a:cxn>
              <a:cxn ang="0">
                <a:pos x="2131" y="337"/>
              </a:cxn>
              <a:cxn ang="0">
                <a:pos x="2156" y="345"/>
              </a:cxn>
            </a:cxnLst>
            <a:rect l="0" t="0" r="r" b="b"/>
            <a:pathLst>
              <a:path w="2156" h="676">
                <a:moveTo>
                  <a:pt x="0" y="0"/>
                </a:moveTo>
                <a:cubicBezTo>
                  <a:pt x="10" y="30"/>
                  <a:pt x="29" y="45"/>
                  <a:pt x="41" y="74"/>
                </a:cubicBezTo>
                <a:cubicBezTo>
                  <a:pt x="85" y="178"/>
                  <a:pt x="41" y="107"/>
                  <a:pt x="115" y="205"/>
                </a:cubicBezTo>
                <a:cubicBezTo>
                  <a:pt x="145" y="295"/>
                  <a:pt x="125" y="282"/>
                  <a:pt x="164" y="321"/>
                </a:cubicBezTo>
                <a:cubicBezTo>
                  <a:pt x="183" y="340"/>
                  <a:pt x="214" y="386"/>
                  <a:pt x="214" y="386"/>
                </a:cubicBezTo>
                <a:cubicBezTo>
                  <a:pt x="233" y="445"/>
                  <a:pt x="220" y="422"/>
                  <a:pt x="247" y="460"/>
                </a:cubicBezTo>
                <a:cubicBezTo>
                  <a:pt x="265" y="516"/>
                  <a:pt x="276" y="583"/>
                  <a:pt x="321" y="625"/>
                </a:cubicBezTo>
                <a:cubicBezTo>
                  <a:pt x="323" y="633"/>
                  <a:pt x="333" y="672"/>
                  <a:pt x="345" y="674"/>
                </a:cubicBezTo>
                <a:cubicBezTo>
                  <a:pt x="355" y="676"/>
                  <a:pt x="362" y="663"/>
                  <a:pt x="370" y="658"/>
                </a:cubicBezTo>
                <a:cubicBezTo>
                  <a:pt x="404" y="613"/>
                  <a:pt x="410" y="563"/>
                  <a:pt x="428" y="510"/>
                </a:cubicBezTo>
                <a:cubicBezTo>
                  <a:pt x="433" y="477"/>
                  <a:pt x="442" y="444"/>
                  <a:pt x="444" y="411"/>
                </a:cubicBezTo>
                <a:cubicBezTo>
                  <a:pt x="448" y="337"/>
                  <a:pt x="425" y="189"/>
                  <a:pt x="526" y="164"/>
                </a:cubicBezTo>
                <a:cubicBezTo>
                  <a:pt x="553" y="229"/>
                  <a:pt x="603" y="286"/>
                  <a:pt x="642" y="345"/>
                </a:cubicBezTo>
                <a:cubicBezTo>
                  <a:pt x="652" y="359"/>
                  <a:pt x="662" y="373"/>
                  <a:pt x="674" y="386"/>
                </a:cubicBezTo>
                <a:cubicBezTo>
                  <a:pt x="690" y="404"/>
                  <a:pt x="724" y="436"/>
                  <a:pt x="724" y="436"/>
                </a:cubicBezTo>
                <a:cubicBezTo>
                  <a:pt x="727" y="444"/>
                  <a:pt x="728" y="453"/>
                  <a:pt x="732" y="460"/>
                </a:cubicBezTo>
                <a:cubicBezTo>
                  <a:pt x="736" y="467"/>
                  <a:pt x="745" y="470"/>
                  <a:pt x="749" y="477"/>
                </a:cubicBezTo>
                <a:cubicBezTo>
                  <a:pt x="768" y="515"/>
                  <a:pt x="761" y="540"/>
                  <a:pt x="790" y="567"/>
                </a:cubicBezTo>
                <a:cubicBezTo>
                  <a:pt x="812" y="635"/>
                  <a:pt x="845" y="545"/>
                  <a:pt x="864" y="518"/>
                </a:cubicBezTo>
                <a:cubicBezTo>
                  <a:pt x="887" y="554"/>
                  <a:pt x="871" y="573"/>
                  <a:pt x="913" y="559"/>
                </a:cubicBezTo>
                <a:cubicBezTo>
                  <a:pt x="935" y="468"/>
                  <a:pt x="902" y="610"/>
                  <a:pt x="930" y="419"/>
                </a:cubicBezTo>
                <a:cubicBezTo>
                  <a:pt x="938" y="364"/>
                  <a:pt x="965" y="323"/>
                  <a:pt x="979" y="271"/>
                </a:cubicBezTo>
                <a:cubicBezTo>
                  <a:pt x="987" y="243"/>
                  <a:pt x="997" y="217"/>
                  <a:pt x="1004" y="189"/>
                </a:cubicBezTo>
                <a:cubicBezTo>
                  <a:pt x="1009" y="167"/>
                  <a:pt x="1020" y="123"/>
                  <a:pt x="1020" y="123"/>
                </a:cubicBezTo>
                <a:cubicBezTo>
                  <a:pt x="1028" y="148"/>
                  <a:pt x="1037" y="172"/>
                  <a:pt x="1045" y="197"/>
                </a:cubicBezTo>
                <a:cubicBezTo>
                  <a:pt x="1050" y="213"/>
                  <a:pt x="1042" y="233"/>
                  <a:pt x="1053" y="246"/>
                </a:cubicBezTo>
                <a:cubicBezTo>
                  <a:pt x="1064" y="259"/>
                  <a:pt x="1086" y="257"/>
                  <a:pt x="1102" y="263"/>
                </a:cubicBezTo>
                <a:cubicBezTo>
                  <a:pt x="1108" y="274"/>
                  <a:pt x="1113" y="285"/>
                  <a:pt x="1119" y="296"/>
                </a:cubicBezTo>
                <a:cubicBezTo>
                  <a:pt x="1129" y="313"/>
                  <a:pt x="1152" y="345"/>
                  <a:pt x="1152" y="345"/>
                </a:cubicBezTo>
                <a:cubicBezTo>
                  <a:pt x="1162" y="376"/>
                  <a:pt x="1175" y="401"/>
                  <a:pt x="1193" y="428"/>
                </a:cubicBezTo>
                <a:cubicBezTo>
                  <a:pt x="1204" y="462"/>
                  <a:pt x="1217" y="463"/>
                  <a:pt x="1250" y="452"/>
                </a:cubicBezTo>
                <a:cubicBezTo>
                  <a:pt x="1281" y="423"/>
                  <a:pt x="1301" y="388"/>
                  <a:pt x="1325" y="353"/>
                </a:cubicBezTo>
                <a:cubicBezTo>
                  <a:pt x="1340" y="308"/>
                  <a:pt x="1324" y="336"/>
                  <a:pt x="1349" y="353"/>
                </a:cubicBezTo>
                <a:cubicBezTo>
                  <a:pt x="1358" y="359"/>
                  <a:pt x="1371" y="359"/>
                  <a:pt x="1382" y="362"/>
                </a:cubicBezTo>
                <a:cubicBezTo>
                  <a:pt x="1437" y="355"/>
                  <a:pt x="1485" y="347"/>
                  <a:pt x="1538" y="329"/>
                </a:cubicBezTo>
                <a:cubicBezTo>
                  <a:pt x="1635" y="338"/>
                  <a:pt x="1729" y="347"/>
                  <a:pt x="1826" y="353"/>
                </a:cubicBezTo>
                <a:cubicBezTo>
                  <a:pt x="1893" y="347"/>
                  <a:pt x="1957" y="336"/>
                  <a:pt x="2024" y="329"/>
                </a:cubicBezTo>
                <a:cubicBezTo>
                  <a:pt x="2060" y="332"/>
                  <a:pt x="2095" y="333"/>
                  <a:pt x="2131" y="337"/>
                </a:cubicBezTo>
                <a:cubicBezTo>
                  <a:pt x="2140" y="338"/>
                  <a:pt x="2156" y="345"/>
                  <a:pt x="2156" y="34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59700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4097400"/>
              </p:ext>
            </p:extLst>
          </p:nvPr>
        </p:nvGraphicFramePr>
        <p:xfrm>
          <a:off x="3837384" y="1124744"/>
          <a:ext cx="268288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976" name="数式" r:id="rId8" imgW="126780" imgH="215526" progId="Equation.3">
                  <p:embed/>
                </p:oleObj>
              </mc:Choice>
              <mc:Fallback>
                <p:oleObj name="数式" r:id="rId8" imgW="126780" imgH="215526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7384" y="1124744"/>
                        <a:ext cx="268288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7003" name="Text Box 11"/>
          <p:cNvSpPr txBox="1">
            <a:spLocks noChangeArrowheads="1"/>
          </p:cNvSpPr>
          <p:nvPr/>
        </p:nvSpPr>
        <p:spPr bwMode="auto">
          <a:xfrm>
            <a:off x="7517209" y="2115344"/>
            <a:ext cx="51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altLang="ja-JP" sz="2400" i="1">
                <a:latin typeface="Times New Roman" pitchFamily="18" charset="0"/>
              </a:rPr>
              <a:t>n</a:t>
            </a:r>
          </a:p>
        </p:txBody>
      </p:sp>
      <p:sp>
        <p:nvSpPr>
          <p:cNvPr id="597004" name="Line 12"/>
          <p:cNvSpPr>
            <a:spLocks noChangeShapeType="1"/>
          </p:cNvSpPr>
          <p:nvPr/>
        </p:nvSpPr>
        <p:spPr bwMode="auto">
          <a:xfrm>
            <a:off x="1094184" y="5544344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97005" name="Freeform 13"/>
          <p:cNvSpPr>
            <a:spLocks/>
          </p:cNvSpPr>
          <p:nvPr/>
        </p:nvSpPr>
        <p:spPr bwMode="auto">
          <a:xfrm>
            <a:off x="1094184" y="4477544"/>
            <a:ext cx="2286000" cy="1117600"/>
          </a:xfrm>
          <a:custGeom>
            <a:avLst/>
            <a:gdLst/>
            <a:ahLst/>
            <a:cxnLst>
              <a:cxn ang="0">
                <a:pos x="0" y="656"/>
              </a:cxn>
              <a:cxn ang="0">
                <a:pos x="192" y="416"/>
              </a:cxn>
              <a:cxn ang="0">
                <a:pos x="528" y="32"/>
              </a:cxn>
              <a:cxn ang="0">
                <a:pos x="1296" y="608"/>
              </a:cxn>
              <a:cxn ang="0">
                <a:pos x="1392" y="608"/>
              </a:cxn>
              <a:cxn ang="0">
                <a:pos x="1392" y="656"/>
              </a:cxn>
            </a:cxnLst>
            <a:rect l="0" t="0" r="r" b="b"/>
            <a:pathLst>
              <a:path w="1440" h="704">
                <a:moveTo>
                  <a:pt x="0" y="656"/>
                </a:moveTo>
                <a:cubicBezTo>
                  <a:pt x="52" y="588"/>
                  <a:pt x="104" y="520"/>
                  <a:pt x="192" y="416"/>
                </a:cubicBezTo>
                <a:cubicBezTo>
                  <a:pt x="280" y="312"/>
                  <a:pt x="344" y="0"/>
                  <a:pt x="528" y="32"/>
                </a:cubicBezTo>
                <a:cubicBezTo>
                  <a:pt x="712" y="64"/>
                  <a:pt x="1152" y="512"/>
                  <a:pt x="1296" y="608"/>
                </a:cubicBezTo>
                <a:cubicBezTo>
                  <a:pt x="1440" y="704"/>
                  <a:pt x="1376" y="600"/>
                  <a:pt x="1392" y="608"/>
                </a:cubicBezTo>
                <a:cubicBezTo>
                  <a:pt x="1408" y="616"/>
                  <a:pt x="1400" y="636"/>
                  <a:pt x="1392" y="65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97006" name="AutoShape 14"/>
          <p:cNvSpPr>
            <a:spLocks noChangeArrowheads="1"/>
          </p:cNvSpPr>
          <p:nvPr/>
        </p:nvSpPr>
        <p:spPr bwMode="auto">
          <a:xfrm>
            <a:off x="2999184" y="4858544"/>
            <a:ext cx="976313" cy="152400"/>
          </a:xfrm>
          <a:prstGeom prst="rightArrow">
            <a:avLst>
              <a:gd name="adj1" fmla="val 50000"/>
              <a:gd name="adj2" fmla="val 160156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97007" name="Line 15"/>
          <p:cNvSpPr>
            <a:spLocks noChangeShapeType="1"/>
          </p:cNvSpPr>
          <p:nvPr/>
        </p:nvSpPr>
        <p:spPr bwMode="auto">
          <a:xfrm>
            <a:off x="4142184" y="5544344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597008" name="Freeform 16"/>
          <p:cNvSpPr>
            <a:spLocks/>
          </p:cNvSpPr>
          <p:nvPr/>
        </p:nvSpPr>
        <p:spPr bwMode="auto">
          <a:xfrm>
            <a:off x="4218384" y="4477544"/>
            <a:ext cx="2171700" cy="1016000"/>
          </a:xfrm>
          <a:custGeom>
            <a:avLst/>
            <a:gdLst/>
            <a:ahLst/>
            <a:cxnLst>
              <a:cxn ang="0">
                <a:pos x="0" y="640"/>
              </a:cxn>
              <a:cxn ang="0">
                <a:pos x="288" y="496"/>
              </a:cxn>
              <a:cxn ang="0">
                <a:pos x="480" y="112"/>
              </a:cxn>
              <a:cxn ang="0">
                <a:pos x="672" y="16"/>
              </a:cxn>
              <a:cxn ang="0">
                <a:pos x="864" y="208"/>
              </a:cxn>
              <a:cxn ang="0">
                <a:pos x="1008" y="448"/>
              </a:cxn>
              <a:cxn ang="0">
                <a:pos x="1344" y="640"/>
              </a:cxn>
              <a:cxn ang="0">
                <a:pos x="1152" y="544"/>
              </a:cxn>
              <a:cxn ang="0">
                <a:pos x="1344" y="640"/>
              </a:cxn>
            </a:cxnLst>
            <a:rect l="0" t="0" r="r" b="b"/>
            <a:pathLst>
              <a:path w="1368" h="656">
                <a:moveTo>
                  <a:pt x="0" y="640"/>
                </a:moveTo>
                <a:cubicBezTo>
                  <a:pt x="104" y="612"/>
                  <a:pt x="208" y="584"/>
                  <a:pt x="288" y="496"/>
                </a:cubicBezTo>
                <a:cubicBezTo>
                  <a:pt x="368" y="408"/>
                  <a:pt x="416" y="192"/>
                  <a:pt x="480" y="112"/>
                </a:cubicBezTo>
                <a:cubicBezTo>
                  <a:pt x="544" y="32"/>
                  <a:pt x="608" y="0"/>
                  <a:pt x="672" y="16"/>
                </a:cubicBezTo>
                <a:cubicBezTo>
                  <a:pt x="736" y="32"/>
                  <a:pt x="808" y="136"/>
                  <a:pt x="864" y="208"/>
                </a:cubicBezTo>
                <a:cubicBezTo>
                  <a:pt x="920" y="280"/>
                  <a:pt x="928" y="376"/>
                  <a:pt x="1008" y="448"/>
                </a:cubicBezTo>
                <a:cubicBezTo>
                  <a:pt x="1088" y="520"/>
                  <a:pt x="1320" y="624"/>
                  <a:pt x="1344" y="640"/>
                </a:cubicBezTo>
                <a:cubicBezTo>
                  <a:pt x="1368" y="656"/>
                  <a:pt x="1152" y="544"/>
                  <a:pt x="1152" y="544"/>
                </a:cubicBezTo>
                <a:cubicBezTo>
                  <a:pt x="1152" y="544"/>
                  <a:pt x="1248" y="592"/>
                  <a:pt x="1344" y="64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/>
          </a:p>
        </p:txBody>
      </p:sp>
      <p:graphicFrame>
        <p:nvGraphicFramePr>
          <p:cNvPr id="59700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170105"/>
              </p:ext>
            </p:extLst>
          </p:nvPr>
        </p:nvGraphicFramePr>
        <p:xfrm>
          <a:off x="3380184" y="1886744"/>
          <a:ext cx="3492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1977" name="数式" r:id="rId10" imgW="126780" imgH="164814" progId="Equation.3">
                  <p:embed/>
                </p:oleObj>
              </mc:Choice>
              <mc:Fallback>
                <p:oleObj name="数式" r:id="rId10" imgW="126780" imgH="164814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0184" y="1886744"/>
                        <a:ext cx="34925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7010" name="Text Box 18"/>
          <p:cNvSpPr txBox="1">
            <a:spLocks noChangeArrowheads="1"/>
          </p:cNvSpPr>
          <p:nvPr/>
        </p:nvSpPr>
        <p:spPr bwMode="auto">
          <a:xfrm>
            <a:off x="5970984" y="3715544"/>
            <a:ext cx="20415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en-US" altLang="ja-JP" sz="2400">
                <a:latin typeface="Times New Roman" pitchFamily="18" charset="0"/>
              </a:rPr>
              <a:t>Standard error</a:t>
            </a:r>
          </a:p>
          <a:p>
            <a:pPr eaLnBrk="0" hangingPunct="0">
              <a:buFontTx/>
              <a:buChar char="•"/>
            </a:pPr>
            <a:r>
              <a:rPr lang="en-US" altLang="ja-JP" sz="2400">
                <a:latin typeface="Times New Roman" pitchFamily="18" charset="0"/>
              </a:rPr>
              <a:t>Minimum </a:t>
            </a:r>
          </a:p>
          <a:p>
            <a:pPr eaLnBrk="0" hangingPunct="0"/>
            <a:r>
              <a:rPr lang="en-US" altLang="ja-JP" sz="2400">
                <a:latin typeface="Times New Roman" pitchFamily="18" charset="0"/>
              </a:rPr>
              <a:t>   asymptotic </a:t>
            </a:r>
          </a:p>
          <a:p>
            <a:pPr eaLnBrk="0" hangingPunct="0"/>
            <a:r>
              <a:rPr lang="en-US" altLang="ja-JP" sz="2400">
                <a:latin typeface="Times New Roman" pitchFamily="18" charset="0"/>
              </a:rPr>
              <a:t>   variance</a:t>
            </a:r>
          </a:p>
        </p:txBody>
      </p:sp>
      <p:grpSp>
        <p:nvGrpSpPr>
          <p:cNvPr id="27" name="グループ化 6"/>
          <p:cNvGrpSpPr>
            <a:grpSpLocks/>
          </p:cNvGrpSpPr>
          <p:nvPr/>
        </p:nvGrpSpPr>
        <p:grpSpPr bwMode="auto">
          <a:xfrm>
            <a:off x="-4763" y="0"/>
            <a:ext cx="134938" cy="6858000"/>
            <a:chOff x="-4313" y="0"/>
            <a:chExt cx="133709" cy="6858000"/>
          </a:xfrm>
        </p:grpSpPr>
        <p:sp>
          <p:nvSpPr>
            <p:cNvPr id="28" name="正方形/長方形 27"/>
            <p:cNvSpPr/>
            <p:nvPr/>
          </p:nvSpPr>
          <p:spPr>
            <a:xfrm>
              <a:off x="-4313" y="0"/>
              <a:ext cx="128990" cy="2278063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407" y="2278063"/>
              <a:ext cx="128989" cy="2276475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07" y="4554538"/>
              <a:ext cx="128989" cy="2303462"/>
            </a:xfrm>
            <a:prstGeom prst="rect">
              <a:avLst/>
            </a:prstGeom>
            <a:solidFill>
              <a:srgbClr val="70AD47">
                <a:lumMod val="75000"/>
              </a:srgbClr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sp>
        <p:nvSpPr>
          <p:cNvPr id="31" name="タイトル 1"/>
          <p:cNvSpPr>
            <a:spLocks noGrp="1"/>
          </p:cNvSpPr>
          <p:nvPr>
            <p:ph type="title"/>
          </p:nvPr>
        </p:nvSpPr>
        <p:spPr>
          <a:xfrm>
            <a:off x="125413" y="0"/>
            <a:ext cx="9018587" cy="60325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/>
          <a:p>
            <a:pPr algn="l">
              <a:defRPr/>
            </a:pPr>
            <a:r>
              <a:rPr lang="en-US" altLang="ja-JP" sz="3200" dirty="0">
                <a:solidFill>
                  <a:srgbClr val="002060"/>
                </a:solidFill>
                <a:ea typeface="HG丸ｺﾞｼｯｸM-PRO" pitchFamily="50" charset="-128"/>
              </a:rPr>
              <a:t>Asymptotic properties</a:t>
            </a:r>
            <a:endParaRPr lang="ja-JP" alt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785</Words>
  <Application>Microsoft Office PowerPoint</Application>
  <PresentationFormat>画面に合わせる (4:3)</PresentationFormat>
  <Paragraphs>169</Paragraphs>
  <Slides>21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21</vt:i4>
      </vt:variant>
    </vt:vector>
  </HeadingPairs>
  <TitlesOfParts>
    <vt:vector size="33" baseType="lpstr">
      <vt:lpstr>HG丸ｺﾞｼｯｸM-PRO</vt:lpstr>
      <vt:lpstr>ＭＳ Ｐゴシック</vt:lpstr>
      <vt:lpstr>Arial</vt:lpstr>
      <vt:lpstr>Calibri</vt:lpstr>
      <vt:lpstr>Calibri Light</vt:lpstr>
      <vt:lpstr>Symbol</vt:lpstr>
      <vt:lpstr>Times New Roman</vt:lpstr>
      <vt:lpstr>Wingdings</vt:lpstr>
      <vt:lpstr>Office テーマ</vt:lpstr>
      <vt:lpstr>1_Office テーマ</vt:lpstr>
      <vt:lpstr>数式</vt:lpstr>
      <vt:lpstr>Equation</vt:lpstr>
      <vt:lpstr>Fisheries Population Analysis  Lecture 4 "Maximum Likelihood Estimation”  Toshihide Kitakado</vt:lpstr>
      <vt:lpstr>Likelihood estimation</vt:lpstr>
      <vt:lpstr>Likelihood estimation</vt:lpstr>
      <vt:lpstr>Likelihood function</vt:lpstr>
      <vt:lpstr>PowerPoint プレゼンテーション</vt:lpstr>
      <vt:lpstr>Likelihood function</vt:lpstr>
      <vt:lpstr>Maximizing likelihood function</vt:lpstr>
      <vt:lpstr>Maximizing likelihood function</vt:lpstr>
      <vt:lpstr>Asymptotic properties</vt:lpstr>
      <vt:lpstr>Asymptotic properties</vt:lpstr>
      <vt:lpstr>PowerPoint プレゼンテーション</vt:lpstr>
      <vt:lpstr>ML framework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Toshihide Kitakado</dc:creator>
  <cp:lastModifiedBy>利英 北門</cp:lastModifiedBy>
  <cp:revision>91</cp:revision>
  <cp:lastPrinted>2015-06-11T22:24:26Z</cp:lastPrinted>
  <dcterms:created xsi:type="dcterms:W3CDTF">2013-05-15T10:17:48Z</dcterms:created>
  <dcterms:modified xsi:type="dcterms:W3CDTF">2019-05-28T08:44:15Z</dcterms:modified>
</cp:coreProperties>
</file>